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5" r:id="rId3"/>
    <p:sldId id="510" r:id="rId4"/>
    <p:sldId id="511" r:id="rId5"/>
    <p:sldId id="512" r:id="rId6"/>
    <p:sldId id="349" r:id="rId7"/>
    <p:sldId id="513" r:id="rId8"/>
    <p:sldId id="530" r:id="rId9"/>
    <p:sldId id="514" r:id="rId10"/>
    <p:sldId id="51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523" r:id="rId19"/>
    <p:sldId id="524" r:id="rId20"/>
    <p:sldId id="525" r:id="rId21"/>
    <p:sldId id="526" r:id="rId22"/>
    <p:sldId id="527" r:id="rId23"/>
    <p:sldId id="528" r:id="rId24"/>
    <p:sldId id="529" r:id="rId25"/>
    <p:sldId id="531" r:id="rId26"/>
    <p:sldId id="532" r:id="rId27"/>
    <p:sldId id="533" r:id="rId28"/>
    <p:sldId id="534" r:id="rId29"/>
    <p:sldId id="535" r:id="rId30"/>
    <p:sldId id="536" r:id="rId31"/>
    <p:sldId id="537" r:id="rId32"/>
    <p:sldId id="539" r:id="rId33"/>
    <p:sldId id="538" r:id="rId34"/>
    <p:sldId id="540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5" autoAdjust="0"/>
    <p:restoredTop sz="94624" autoAdjust="0"/>
  </p:normalViewPr>
  <p:slideViewPr>
    <p:cSldViewPr>
      <p:cViewPr>
        <p:scale>
          <a:sx n="66" d="100"/>
          <a:sy n="66" d="100"/>
        </p:scale>
        <p:origin x="-147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FD86D-94D3-41E7-A5E4-CD4D36E3BE5B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BF2E4-AF26-4D36-83CD-E828E243FE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99283-0501-4F44-96B4-7AC7A13936E3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E6C1B-1CAD-45BC-A2DD-F5C266E6093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66FB1AF-9BF8-4BF3-8C46-BFC94EB62B67}" type="datetimeFigureOut">
              <a:rPr lang="es-ES" smtClean="0"/>
              <a:pPr/>
              <a:t>05/11/2014</a:t>
            </a:fld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7262ED6-12E7-4C6E-B0B8-072E1ADEAB5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hemp fibre.png"/>
          <p:cNvPicPr>
            <a:picLocks noChangeAspect="1"/>
          </p:cNvPicPr>
          <p:nvPr/>
        </p:nvPicPr>
        <p:blipFill>
          <a:blip r:embed="rId2" cstate="print"/>
          <a:srcRect r="89656" b="87364"/>
          <a:stretch>
            <a:fillRect/>
          </a:stretch>
        </p:blipFill>
        <p:spPr>
          <a:xfrm>
            <a:off x="539552" y="548680"/>
            <a:ext cx="8064896" cy="28083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7916416" cy="1828800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fundamentos técnicos del Proyecto FINAICONST</a:t>
            </a:r>
            <a:b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“Natural </a:t>
            </a:r>
            <a:r>
              <a:rPr lang="es-ES_tradnl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</a:t>
            </a:r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ES_tradnl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</a:t>
            </a:r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17 Imagen" descr="logotipo_transparenc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1656184" cy="6521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29" name="Imagen 1" descr="C:\Users\Cristobal\AppData\Local\Microsoft\Windows\Temporary Internet Files\Content.Word\ugr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8144" y="4581128"/>
            <a:ext cx="2748772" cy="181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logotipo_4"/>
          <p:cNvPicPr>
            <a:picLocks noChangeAspect="1" noChangeArrowheads="1"/>
          </p:cNvPicPr>
          <p:nvPr/>
        </p:nvPicPr>
        <p:blipFill>
          <a:blip r:embed="rId5" cstate="print"/>
          <a:srcRect t="7143" b="6055"/>
          <a:stretch>
            <a:fillRect/>
          </a:stretch>
        </p:blipFill>
        <p:spPr bwMode="auto">
          <a:xfrm>
            <a:off x="395536" y="3717032"/>
            <a:ext cx="383858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4" name="Picture 1" descr="Macintosh HD:Users:leeglasby:Documents:Client Currents:spargo:BBI PPP:Logos:BBI-PPP-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5157192"/>
            <a:ext cx="1512168" cy="854056"/>
          </a:xfrm>
          <a:prstGeom prst="rect">
            <a:avLst/>
          </a:prstGeom>
          <a:noFill/>
        </p:spPr>
      </p:pic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789040"/>
            <a:ext cx="3907358" cy="84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Posibilidades futuras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698848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s-ES_tradnl" sz="1800" dirty="0" smtClean="0"/>
              <a:t>Hoy día:</a:t>
            </a:r>
          </a:p>
          <a:p>
            <a:pPr>
              <a:buFont typeface="Arial" charset="0"/>
              <a:buChar char="•"/>
            </a:pPr>
            <a:endParaRPr lang="es-ES_tradnl" sz="1800" dirty="0" smtClean="0"/>
          </a:p>
          <a:p>
            <a:pPr>
              <a:buFontTx/>
              <a:buChar char="-"/>
            </a:pPr>
            <a:r>
              <a:rPr lang="es-ES_tradnl" sz="1800" b="1" dirty="0" smtClean="0"/>
              <a:t>70.500 </a:t>
            </a:r>
            <a:r>
              <a:rPr lang="es-ES_tradnl" sz="1800" b="1" dirty="0" err="1" smtClean="0"/>
              <a:t>kt</a:t>
            </a:r>
            <a:r>
              <a:rPr lang="es-ES_tradnl" sz="1800" b="1" dirty="0" smtClean="0"/>
              <a:t> </a:t>
            </a:r>
            <a:r>
              <a:rPr lang="es-ES_tradnl" sz="1800" dirty="0" smtClean="0"/>
              <a:t>de fibra, (</a:t>
            </a:r>
            <a:r>
              <a:rPr lang="es-ES_tradnl" sz="1800" b="1" dirty="0" smtClean="0"/>
              <a:t>23.400 </a:t>
            </a:r>
            <a:r>
              <a:rPr lang="es-ES_tradnl" sz="1800" b="1" dirty="0" err="1" smtClean="0"/>
              <a:t>kt</a:t>
            </a:r>
            <a:r>
              <a:rPr lang="es-ES_tradnl" sz="1800" b="1" dirty="0" smtClean="0"/>
              <a:t> </a:t>
            </a:r>
            <a:r>
              <a:rPr lang="es-ES_tradnl" sz="1800" dirty="0" smtClean="0"/>
              <a:t>de fibra natural).</a:t>
            </a:r>
          </a:p>
          <a:p>
            <a:pPr>
              <a:buFontTx/>
              <a:buChar char="-"/>
            </a:pPr>
            <a:endParaRPr lang="es-ES_tradnl" sz="1800" dirty="0" smtClean="0"/>
          </a:p>
          <a:p>
            <a:pPr>
              <a:buFont typeface="Arial" charset="0"/>
              <a:buChar char="•"/>
            </a:pPr>
            <a:r>
              <a:rPr lang="es-ES_tradnl" sz="1800" b="1" dirty="0" smtClean="0"/>
              <a:t>Propuesta de objetivos mínimos del Proyecto </a:t>
            </a:r>
            <a:r>
              <a:rPr lang="es-ES_tradnl" sz="1800" b="1" dirty="0" err="1" smtClean="0"/>
              <a:t>Finaiconst</a:t>
            </a:r>
            <a:r>
              <a:rPr lang="es-ES_tradnl" sz="1800" b="1" dirty="0" smtClean="0"/>
              <a:t> </a:t>
            </a:r>
            <a:r>
              <a:rPr lang="es-ES_tradnl" sz="1800" dirty="0" smtClean="0"/>
              <a:t>a 4 años de su finalización:</a:t>
            </a:r>
          </a:p>
          <a:p>
            <a:pPr>
              <a:buNone/>
            </a:pPr>
            <a:endParaRPr lang="es-ES_tradnl" sz="1800" dirty="0" smtClean="0"/>
          </a:p>
          <a:p>
            <a:pPr>
              <a:buFontTx/>
              <a:buChar char="-"/>
            </a:pPr>
            <a:r>
              <a:rPr lang="es-ES_tradnl" sz="1800" b="1" dirty="0" smtClean="0"/>
              <a:t>1000 </a:t>
            </a:r>
            <a:r>
              <a:rPr lang="es-ES_tradnl" sz="1800" b="1" dirty="0" err="1" smtClean="0"/>
              <a:t>kt</a:t>
            </a:r>
            <a:r>
              <a:rPr lang="es-ES_tradnl" sz="1800" b="1" dirty="0" smtClean="0"/>
              <a:t> </a:t>
            </a:r>
            <a:r>
              <a:rPr lang="es-ES_tradnl" sz="1800" dirty="0" smtClean="0"/>
              <a:t>de producción de fibra de cáñamo.</a:t>
            </a:r>
          </a:p>
          <a:p>
            <a:pPr>
              <a:buFontTx/>
              <a:buChar char="-"/>
            </a:pPr>
            <a:r>
              <a:rPr lang="es-ES_tradnl" sz="1800" b="1" dirty="0" smtClean="0"/>
              <a:t>500 </a:t>
            </a:r>
            <a:r>
              <a:rPr lang="es-ES_tradnl" sz="1800" b="1" dirty="0" err="1" smtClean="0"/>
              <a:t>kt</a:t>
            </a:r>
            <a:r>
              <a:rPr lang="es-ES_tradnl" sz="1800" b="1" dirty="0" smtClean="0"/>
              <a:t> </a:t>
            </a:r>
            <a:r>
              <a:rPr lang="es-ES_tradnl" sz="1800" dirty="0" smtClean="0"/>
              <a:t>de esparto.</a:t>
            </a:r>
          </a:p>
          <a:p>
            <a:pPr>
              <a:buFontTx/>
              <a:buChar char="-"/>
            </a:pPr>
            <a:endParaRPr lang="es-ES_tradnl" sz="1800" dirty="0" smtClean="0"/>
          </a:p>
          <a:p>
            <a:pPr>
              <a:buFontTx/>
              <a:buChar char="-"/>
            </a:pPr>
            <a:r>
              <a:rPr lang="es-ES_tradnl" sz="1800" dirty="0" smtClean="0"/>
              <a:t>Volumen de negocio de </a:t>
            </a:r>
            <a:r>
              <a:rPr lang="es-ES_tradnl" sz="1800" b="1" dirty="0" smtClean="0"/>
              <a:t>1500 M€/anual.</a:t>
            </a:r>
          </a:p>
          <a:p>
            <a:pPr>
              <a:buFontTx/>
              <a:buChar char="-"/>
            </a:pPr>
            <a:r>
              <a:rPr lang="es-ES_tradnl" sz="1800" b="1" dirty="0" smtClean="0"/>
              <a:t>50.000 nuevos puestos </a:t>
            </a:r>
            <a:r>
              <a:rPr lang="es-ES_tradnl" sz="1800" dirty="0" smtClean="0"/>
              <a:t>de trabajo en el Arco Mediterráneo.</a:t>
            </a:r>
          </a:p>
          <a:p>
            <a:pPr>
              <a:buFontTx/>
              <a:buChar char="-"/>
            </a:pPr>
            <a:endParaRPr lang="es-ES_tradnl" sz="1800" dirty="0" smtClean="0"/>
          </a:p>
          <a:p>
            <a:pPr>
              <a:buFontTx/>
              <a:buChar char="-"/>
            </a:pPr>
            <a:r>
              <a:rPr lang="es-ES_tradnl" sz="1800" dirty="0" smtClean="0"/>
              <a:t>Se persigue una </a:t>
            </a:r>
            <a:r>
              <a:rPr lang="es-ES_tradnl" sz="1800" b="1" dirty="0" smtClean="0"/>
              <a:t>revalorización de la fibra de un 300% </a:t>
            </a:r>
            <a:r>
              <a:rPr lang="es-ES_tradnl" sz="1800" dirty="0" smtClean="0"/>
              <a:t>en la cadena de valor.</a:t>
            </a:r>
          </a:p>
          <a:p>
            <a:pPr>
              <a:buFontTx/>
              <a:buChar char="-"/>
            </a:pPr>
            <a:endParaRPr lang="es-ES_tradnl" sz="1800" dirty="0" smtClean="0"/>
          </a:p>
          <a:p>
            <a:pPr>
              <a:buFontTx/>
              <a:buChar char="-"/>
            </a:pPr>
            <a:r>
              <a:rPr lang="es-ES_tradnl" sz="1800" dirty="0" smtClean="0"/>
              <a:t>Se parte de una situación </a:t>
            </a:r>
            <a:r>
              <a:rPr lang="es-ES_tradnl" sz="1800" b="1" dirty="0" smtClean="0"/>
              <a:t>TRL 5 ó 6 </a:t>
            </a:r>
            <a:r>
              <a:rPr lang="es-ES_tradnl" sz="1800" dirty="0" smtClean="0"/>
              <a:t>para llegar a TRL 9.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¿Cómo conseguirlo?</a:t>
            </a:r>
            <a:endParaRPr lang="es-ES" sz="2800" dirty="0"/>
          </a:p>
        </p:txBody>
      </p:sp>
      <p:pic>
        <p:nvPicPr>
          <p:cNvPr id="4" name="3 Marcador de contenido" descr="cadena de valor 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6480720" cy="4581581"/>
          </a:xfrm>
        </p:spPr>
      </p:pic>
      <p:sp>
        <p:nvSpPr>
          <p:cNvPr id="5" name="4 CuadroTexto"/>
          <p:cNvSpPr txBox="1"/>
          <p:nvPr/>
        </p:nvSpPr>
        <p:spPr>
          <a:xfrm>
            <a:off x="7092280" y="548680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El proyecto FINAICONST</a:t>
            </a:r>
            <a:r>
              <a:rPr lang="es-ES_tradnl" sz="1600" b="1" dirty="0" smtClean="0"/>
              <a:t> </a:t>
            </a:r>
            <a:r>
              <a:rPr lang="es-ES_tradnl" sz="1600" dirty="0" smtClean="0"/>
              <a:t>interviene en </a:t>
            </a:r>
            <a:r>
              <a:rPr lang="es-ES_tradnl" sz="1600" b="1" dirty="0" smtClean="0"/>
              <a:t>toda la cadena productiva</a:t>
            </a:r>
            <a:endParaRPr lang="es-ES" sz="16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¿Cuáles serán los resultados?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7708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_tradnl" sz="1600" dirty="0" smtClean="0"/>
              <a:t>Nuevas </a:t>
            </a:r>
            <a:r>
              <a:rPr lang="es-ES_tradnl" sz="1600" b="1" dirty="0" smtClean="0"/>
              <a:t>técnicas agrícolas </a:t>
            </a:r>
            <a:r>
              <a:rPr lang="es-ES_tradnl" sz="1600" dirty="0" smtClean="0"/>
              <a:t>para mejora del rendimiento del esparto y el cáñamo.</a:t>
            </a:r>
          </a:p>
          <a:p>
            <a:pPr>
              <a:lnSpc>
                <a:spcPct val="150000"/>
              </a:lnSpc>
            </a:pPr>
            <a:r>
              <a:rPr lang="es-ES_tradnl" sz="1600" dirty="0" smtClean="0"/>
              <a:t>Nuevas técnicas de </a:t>
            </a:r>
            <a:r>
              <a:rPr lang="es-ES_tradnl" sz="1600" b="1" dirty="0" err="1" smtClean="0"/>
              <a:t>pretratamiento</a:t>
            </a:r>
            <a:r>
              <a:rPr lang="es-ES_tradnl" sz="1600" dirty="0" smtClean="0"/>
              <a:t> de la fibra y </a:t>
            </a:r>
            <a:r>
              <a:rPr lang="es-ES_tradnl" sz="1600" b="1" dirty="0" smtClean="0"/>
              <a:t>tratamiento químico</a:t>
            </a:r>
            <a:r>
              <a:rPr lang="es-ES_tradnl" sz="1600" dirty="0" smtClean="0"/>
              <a:t> para la obtención de fibras estructurales, </a:t>
            </a:r>
            <a:r>
              <a:rPr lang="es-ES_tradnl" sz="1600" dirty="0" err="1" smtClean="0"/>
              <a:t>robbing</a:t>
            </a:r>
            <a:r>
              <a:rPr lang="es-ES_tradnl" sz="1600" dirty="0" smtClean="0"/>
              <a:t> y tejido.</a:t>
            </a:r>
          </a:p>
          <a:p>
            <a:pPr>
              <a:lnSpc>
                <a:spcPct val="150000"/>
              </a:lnSpc>
            </a:pPr>
            <a:r>
              <a:rPr lang="es-ES_tradnl" sz="1600" dirty="0" smtClean="0"/>
              <a:t>Nuevos </a:t>
            </a:r>
            <a:r>
              <a:rPr lang="es-ES_tradnl" sz="1600" b="1" dirty="0" err="1" smtClean="0"/>
              <a:t>biocomposites</a:t>
            </a:r>
            <a:r>
              <a:rPr lang="es-ES_tradnl" sz="1600" b="1" dirty="0" smtClean="0"/>
              <a:t> termoestables</a:t>
            </a:r>
            <a:r>
              <a:rPr lang="es-ES_tradnl" sz="1600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es-ES_tradnl" sz="1600" dirty="0" smtClean="0"/>
              <a:t>Estructuras ligeras.</a:t>
            </a:r>
          </a:p>
          <a:p>
            <a:pPr lvl="1">
              <a:lnSpc>
                <a:spcPct val="150000"/>
              </a:lnSpc>
            </a:pPr>
            <a:r>
              <a:rPr lang="es-ES_tradnl" sz="1600" dirty="0" smtClean="0"/>
              <a:t>Componentes industriales.</a:t>
            </a:r>
          </a:p>
          <a:p>
            <a:pPr>
              <a:lnSpc>
                <a:spcPct val="150000"/>
              </a:lnSpc>
            </a:pPr>
            <a:r>
              <a:rPr lang="es-ES_tradnl" sz="1600" dirty="0" smtClean="0"/>
              <a:t>Nuevas soluciones de matriz </a:t>
            </a:r>
            <a:r>
              <a:rPr lang="es-ES_tradnl" sz="1600" dirty="0" err="1" smtClean="0"/>
              <a:t>cementítica</a:t>
            </a:r>
            <a:r>
              <a:rPr lang="es-ES_tradnl" sz="1600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es-ES_tradnl" sz="1600" b="1" dirty="0" smtClean="0"/>
              <a:t>Hormigones reforzados</a:t>
            </a:r>
            <a:r>
              <a:rPr lang="es-ES_tradnl" sz="16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s-ES_tradnl" sz="1600" b="1" dirty="0" smtClean="0"/>
              <a:t>Hormigones ligeros</a:t>
            </a:r>
            <a:r>
              <a:rPr lang="es-ES_tradnl" sz="16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s-ES_tradnl" sz="1600" b="1" dirty="0" smtClean="0"/>
              <a:t>Morteros aislantes</a:t>
            </a:r>
            <a:r>
              <a:rPr lang="es-ES_tradnl" sz="16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s-ES_tradnl" sz="1600" dirty="0" smtClean="0"/>
              <a:t>Nuevos productos </a:t>
            </a:r>
            <a:r>
              <a:rPr lang="es-ES_tradnl" sz="1600" b="1" dirty="0" smtClean="0"/>
              <a:t>prefabricados</a:t>
            </a:r>
            <a:r>
              <a:rPr lang="es-ES_tradnl" sz="16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_tradnl" sz="1600" b="1" dirty="0" err="1" smtClean="0"/>
              <a:t>Bio</a:t>
            </a:r>
            <a:r>
              <a:rPr lang="es-ES_tradnl" sz="1600" b="1" dirty="0" smtClean="0"/>
              <a:t>-pellets para termoplásticos </a:t>
            </a:r>
            <a:r>
              <a:rPr lang="es-ES_tradnl" sz="1600" dirty="0" smtClean="0"/>
              <a:t>inyectados, (PP, PA, ABS, PE y ABS).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Objetivos concretos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1600" dirty="0" smtClean="0"/>
              <a:t>El proyecto </a:t>
            </a:r>
            <a:r>
              <a:rPr lang="es-ES_tradnl" sz="1600" dirty="0" err="1" smtClean="0"/>
              <a:t>Finaiconst</a:t>
            </a:r>
            <a:r>
              <a:rPr lang="es-ES_tradnl" sz="1600" dirty="0" smtClean="0"/>
              <a:t> tiene un reflejo directo en la </a:t>
            </a:r>
            <a:r>
              <a:rPr lang="es-ES_tradnl" sz="1600" b="1" dirty="0" smtClean="0"/>
              <a:t>creación de industria de carácter tecnológico, </a:t>
            </a:r>
            <a:r>
              <a:rPr lang="es-ES_tradnl" sz="1600" dirty="0" smtClean="0"/>
              <a:t>cuyo fomento es necesario en el sistema productivo español.</a:t>
            </a:r>
            <a:endParaRPr lang="es-ES" sz="1600" b="1" dirty="0"/>
          </a:p>
        </p:txBody>
      </p:sp>
      <p:pic>
        <p:nvPicPr>
          <p:cNvPr id="4" name="Picture 2" descr="http://1.bp.blogspot.com/-Ac_pBn7sHZ4/UWE7r3VwqdI/AAAAAAAAGrc/USXKR1RJoFg/s1600/electricidad_peso_pi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6012284" cy="3890686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Objetivos concretos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14872"/>
          </a:xfrm>
        </p:spPr>
        <p:txBody>
          <a:bodyPr>
            <a:normAutofit fontScale="85000" lnSpcReduction="10000"/>
          </a:bodyPr>
          <a:lstStyle/>
          <a:p>
            <a:r>
              <a:rPr lang="es-ES_tradnl" sz="1700" dirty="0" smtClean="0"/>
              <a:t>El Proyecto FINAICONST tiene un</a:t>
            </a:r>
            <a:r>
              <a:rPr lang="es-ES_tradnl" sz="1700" b="1" dirty="0" smtClean="0"/>
              <a:t> reflejo directo en la creación de industria</a:t>
            </a:r>
            <a:r>
              <a:rPr lang="es-ES_tradnl" sz="1700" dirty="0" smtClean="0"/>
              <a:t>.</a:t>
            </a:r>
          </a:p>
          <a:p>
            <a:pPr>
              <a:buNone/>
            </a:pPr>
            <a:endParaRPr lang="es-ES_tradnl" sz="1700" dirty="0" smtClean="0"/>
          </a:p>
          <a:p>
            <a:pPr lvl="1"/>
            <a:r>
              <a:rPr lang="es-ES_tradnl" sz="1700" u="sng" dirty="0" smtClean="0"/>
              <a:t>DIPUTACIÓN DE GRANADA. </a:t>
            </a:r>
          </a:p>
          <a:p>
            <a:pPr lvl="1"/>
            <a:r>
              <a:rPr lang="es-ES_tradnl" sz="1700" dirty="0" smtClean="0"/>
              <a:t>Línea experimental y de formación para pre-tratamiento de la fibra natural.</a:t>
            </a:r>
          </a:p>
          <a:p>
            <a:pPr lvl="1"/>
            <a:endParaRPr lang="es-ES_tradnl" sz="1700" dirty="0" smtClean="0"/>
          </a:p>
          <a:p>
            <a:pPr lvl="1"/>
            <a:r>
              <a:rPr lang="es-ES_tradnl" sz="1700" u="sng" dirty="0" smtClean="0"/>
              <a:t>FCC INDUSTRIAL</a:t>
            </a:r>
            <a:r>
              <a:rPr lang="es-ES_tradnl" sz="1700" dirty="0" smtClean="0"/>
              <a:t>:</a:t>
            </a:r>
          </a:p>
          <a:p>
            <a:pPr lvl="1">
              <a:buFontTx/>
              <a:buChar char="-"/>
            </a:pPr>
            <a:r>
              <a:rPr lang="es-ES_tradnl" sz="1700" dirty="0" smtClean="0"/>
              <a:t>Primera planta de hormigón con empleo de fibra natural.</a:t>
            </a:r>
          </a:p>
          <a:p>
            <a:pPr lvl="1">
              <a:buFontTx/>
              <a:buChar char="-"/>
            </a:pPr>
            <a:r>
              <a:rPr lang="es-ES_tradnl" sz="1700" dirty="0" smtClean="0"/>
              <a:t>Primera planta de </a:t>
            </a:r>
            <a:r>
              <a:rPr lang="es-ES_tradnl" sz="1700" dirty="0" err="1" smtClean="0"/>
              <a:t>premix</a:t>
            </a:r>
            <a:r>
              <a:rPr lang="es-ES_tradnl" sz="1700" dirty="0" smtClean="0"/>
              <a:t> de mortero aislante.</a:t>
            </a:r>
          </a:p>
          <a:p>
            <a:pPr lvl="1">
              <a:buNone/>
            </a:pPr>
            <a:endParaRPr lang="es-ES_tradnl" sz="1700" dirty="0" smtClean="0"/>
          </a:p>
          <a:p>
            <a:pPr lvl="1">
              <a:buFont typeface="Arial" charset="0"/>
              <a:buChar char="•"/>
            </a:pPr>
            <a:r>
              <a:rPr lang="es-ES_tradnl" sz="1700" u="sng" dirty="0" smtClean="0"/>
              <a:t>CELSUR</a:t>
            </a:r>
            <a:r>
              <a:rPr lang="es-ES_tradnl" sz="1700" dirty="0" smtClean="0"/>
              <a:t>:</a:t>
            </a:r>
          </a:p>
          <a:p>
            <a:pPr lvl="1">
              <a:buFontTx/>
              <a:buChar char="-"/>
            </a:pPr>
            <a:r>
              <a:rPr lang="es-ES_tradnl" sz="1700" dirty="0" smtClean="0"/>
              <a:t>Primera planta en el mundo de </a:t>
            </a:r>
            <a:r>
              <a:rPr lang="es-ES_tradnl" sz="1700" dirty="0" err="1" smtClean="0"/>
              <a:t>Nanocelulosa</a:t>
            </a:r>
            <a:r>
              <a:rPr lang="es-ES_tradnl" sz="1700" dirty="0" smtClean="0"/>
              <a:t>.</a:t>
            </a:r>
          </a:p>
          <a:p>
            <a:pPr lvl="1">
              <a:buNone/>
            </a:pPr>
            <a:endParaRPr lang="es-ES_tradnl" sz="1700" dirty="0" smtClean="0"/>
          </a:p>
          <a:p>
            <a:pPr lvl="1">
              <a:buFont typeface="Arial" charset="0"/>
              <a:buChar char="•"/>
            </a:pPr>
            <a:r>
              <a:rPr lang="es-ES_tradnl" sz="1700" u="sng" dirty="0" smtClean="0"/>
              <a:t>HIGH MASTERBATCH</a:t>
            </a:r>
            <a:r>
              <a:rPr lang="es-ES_tradnl" sz="1700" dirty="0" smtClean="0"/>
              <a:t>:</a:t>
            </a:r>
          </a:p>
          <a:p>
            <a:pPr lvl="1">
              <a:buFontTx/>
              <a:buChar char="-"/>
            </a:pPr>
            <a:r>
              <a:rPr lang="es-ES_tradnl" sz="1700" dirty="0" smtClean="0"/>
              <a:t>Primer planta en el mundo de </a:t>
            </a:r>
            <a:r>
              <a:rPr lang="es-ES_tradnl" sz="1700" dirty="0" err="1" smtClean="0"/>
              <a:t>bio</a:t>
            </a:r>
            <a:r>
              <a:rPr lang="es-ES_tradnl" sz="1700" dirty="0" smtClean="0"/>
              <a:t>-pellets.</a:t>
            </a:r>
          </a:p>
          <a:p>
            <a:pPr lvl="1">
              <a:buNone/>
            </a:pPr>
            <a:endParaRPr lang="es-ES_tradnl" sz="1700" dirty="0" smtClean="0"/>
          </a:p>
          <a:p>
            <a:pPr lvl="1">
              <a:buFont typeface="Arial" charset="0"/>
              <a:buChar char="•"/>
            </a:pPr>
            <a:r>
              <a:rPr lang="es-ES_tradnl" sz="1700" u="sng" dirty="0" smtClean="0"/>
              <a:t>MANUFACTURAS PLÁSTICAS VÍLCHEZ.</a:t>
            </a:r>
          </a:p>
          <a:p>
            <a:pPr lvl="1">
              <a:buFontTx/>
              <a:buChar char="-"/>
            </a:pPr>
            <a:r>
              <a:rPr lang="es-ES_tradnl" sz="1700" dirty="0" smtClean="0"/>
              <a:t>Línea de inyección de termoplásticos con fibras.</a:t>
            </a:r>
          </a:p>
          <a:p>
            <a:pPr lvl="1">
              <a:buNone/>
            </a:pPr>
            <a:endParaRPr lang="es-ES_tradnl" sz="1700" dirty="0" smtClean="0"/>
          </a:p>
          <a:p>
            <a:pPr lvl="1">
              <a:buFont typeface="Arial" charset="0"/>
              <a:buChar char="•"/>
            </a:pPr>
            <a:r>
              <a:rPr lang="es-ES_tradnl" sz="1700" u="sng" dirty="0" smtClean="0"/>
              <a:t>ACTISA.</a:t>
            </a:r>
          </a:p>
          <a:p>
            <a:pPr lvl="1">
              <a:buNone/>
            </a:pPr>
            <a:r>
              <a:rPr lang="es-ES_tradnl" sz="1700" dirty="0" smtClean="0"/>
              <a:t>-  Línea de construcción modular, (Estructuras y Pavimentos Discontinuos), con hormigón reforzado con fibras naturales.</a:t>
            </a:r>
          </a:p>
          <a:p>
            <a:pPr lvl="1">
              <a:buFontTx/>
              <a:buChar char="-"/>
            </a:pPr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Objetivos. Creación de industria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698848"/>
          </a:xfrm>
        </p:spPr>
        <p:txBody>
          <a:bodyPr/>
          <a:lstStyle/>
          <a:p>
            <a:r>
              <a:rPr lang="es-ES_tradnl" sz="1600" dirty="0" smtClean="0"/>
              <a:t>FCC Industrial. </a:t>
            </a:r>
          </a:p>
          <a:p>
            <a:pPr lvl="1"/>
            <a:r>
              <a:rPr lang="es-ES_tradnl" sz="1600" dirty="0" smtClean="0"/>
              <a:t>Prefabricados DELTA</a:t>
            </a:r>
          </a:p>
          <a:p>
            <a:pPr lvl="1">
              <a:buNone/>
            </a:pPr>
            <a:r>
              <a:rPr lang="es-ES_tradnl" sz="1600" dirty="0" smtClean="0"/>
              <a:t>Planta de Prefabricados.</a:t>
            </a:r>
          </a:p>
          <a:p>
            <a:pPr lvl="1">
              <a:buNone/>
            </a:pPr>
            <a:endParaRPr lang="es-ES" dirty="0"/>
          </a:p>
        </p:txBody>
      </p:sp>
      <p:pic>
        <p:nvPicPr>
          <p:cNvPr id="296962" name="Picture 2" descr="http://prefabricadosdelta.com/docs/2010/07/09/10050001_29_0_0_g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6675002" cy="2448272"/>
          </a:xfrm>
          <a:prstGeom prst="rect">
            <a:avLst/>
          </a:prstGeom>
          <a:noFill/>
        </p:spPr>
      </p:pic>
      <p:pic>
        <p:nvPicPr>
          <p:cNvPr id="296964" name="Picture 4" descr="Celdas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293096"/>
            <a:ext cx="2160240" cy="1070917"/>
          </a:xfrm>
          <a:prstGeom prst="rect">
            <a:avLst/>
          </a:prstGeom>
          <a:noFill/>
        </p:spPr>
      </p:pic>
      <p:pic>
        <p:nvPicPr>
          <p:cNvPr id="296966" name="Picture 6" descr="Logotipo Del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20688"/>
            <a:ext cx="1430288" cy="882756"/>
          </a:xfrm>
          <a:prstGeom prst="rect">
            <a:avLst/>
          </a:prstGeom>
          <a:noFill/>
        </p:spPr>
      </p:pic>
      <p:pic>
        <p:nvPicPr>
          <p:cNvPr id="7" name="6 Imagen" descr="image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620688"/>
            <a:ext cx="2223467" cy="864096"/>
          </a:xfrm>
          <a:prstGeom prst="rect">
            <a:avLst/>
          </a:prstGeom>
        </p:spPr>
      </p:pic>
      <p:pic>
        <p:nvPicPr>
          <p:cNvPr id="296968" name="Picture 8" descr="Dovelas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293096"/>
            <a:ext cx="2160240" cy="1107183"/>
          </a:xfrm>
          <a:prstGeom prst="rect">
            <a:avLst/>
          </a:prstGeom>
          <a:noFill/>
        </p:spPr>
      </p:pic>
      <p:pic>
        <p:nvPicPr>
          <p:cNvPr id="296970" name="Picture 10" descr="Dovelas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293096"/>
            <a:ext cx="2072309" cy="1107183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Objetivos. Creación de industria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1800" dirty="0" smtClean="0"/>
              <a:t>Cotton South, CELSUR.</a:t>
            </a:r>
          </a:p>
          <a:p>
            <a:pPr>
              <a:buNone/>
            </a:pPr>
            <a:endParaRPr lang="es-ES_tradnl" sz="1800" dirty="0" smtClean="0"/>
          </a:p>
          <a:p>
            <a:pPr>
              <a:buNone/>
            </a:pPr>
            <a:r>
              <a:rPr lang="es-ES_tradnl" sz="1800" dirty="0" smtClean="0"/>
              <a:t>Fábrica de celulosa.</a:t>
            </a:r>
            <a:endParaRPr lang="es-ES" sz="1800" dirty="0"/>
          </a:p>
        </p:txBody>
      </p:sp>
      <p:pic>
        <p:nvPicPr>
          <p:cNvPr id="307206" name="Picture 6" descr="http://3.bp.blogspot.com/-Iw0EBQ-9sy0/Tl0lNIwzgdI/AAAAAAAAAG0/nq1kGHxSy3Y/s320/P807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4032448" cy="3528393"/>
          </a:xfrm>
          <a:prstGeom prst="rect">
            <a:avLst/>
          </a:prstGeom>
          <a:noFill/>
        </p:spPr>
      </p:pic>
      <p:pic>
        <p:nvPicPr>
          <p:cNvPr id="307208" name="Picture 8" descr="Materia Pri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3744416" cy="3489176"/>
          </a:xfrm>
          <a:prstGeom prst="rect">
            <a:avLst/>
          </a:prstGeom>
          <a:noFill/>
        </p:spPr>
      </p:pic>
      <p:pic>
        <p:nvPicPr>
          <p:cNvPr id="8" name="7 Imagen" descr="logoCELS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620688"/>
            <a:ext cx="2373389" cy="83097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Objetivos. Creación de industria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1800" dirty="0" smtClean="0"/>
              <a:t>HT MASTERBATCH</a:t>
            </a:r>
          </a:p>
          <a:p>
            <a:endParaRPr lang="es-ES_tradnl" sz="1800" dirty="0" smtClean="0"/>
          </a:p>
          <a:p>
            <a:pPr>
              <a:buNone/>
            </a:pPr>
            <a:r>
              <a:rPr lang="es-ES_tradnl" sz="1800" dirty="0" smtClean="0"/>
              <a:t>Fábrica de pellets y otros componentes.</a:t>
            </a:r>
            <a:endParaRPr lang="es-ES" sz="1800" dirty="0"/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2" cstate="print"/>
          <a:srcRect l="57557" t="55124" r="15325" b="13376"/>
          <a:stretch>
            <a:fillRect/>
          </a:stretch>
        </p:blipFill>
        <p:spPr bwMode="auto">
          <a:xfrm>
            <a:off x="611560" y="1772816"/>
            <a:ext cx="5328592" cy="34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tipo_izq.jpg"/>
          <p:cNvPicPr>
            <a:picLocks noChangeAspect="1"/>
          </p:cNvPicPr>
          <p:nvPr/>
        </p:nvPicPr>
        <p:blipFill>
          <a:blip r:embed="rId3" cstate="print"/>
          <a:srcRect t="9841"/>
          <a:stretch>
            <a:fillRect/>
          </a:stretch>
        </p:blipFill>
        <p:spPr>
          <a:xfrm>
            <a:off x="5940152" y="548680"/>
            <a:ext cx="2591576" cy="1014943"/>
          </a:xfrm>
          <a:prstGeom prst="rect">
            <a:avLst/>
          </a:prstGeom>
        </p:spPr>
      </p:pic>
      <p:pic>
        <p:nvPicPr>
          <p:cNvPr id="308228" name="Picture 4" descr="http://htmasterbatch.com/imagenes/fotos/htm_0646144001322227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772816"/>
            <a:ext cx="2448272" cy="1564904"/>
          </a:xfrm>
          <a:prstGeom prst="rect">
            <a:avLst/>
          </a:prstGeom>
          <a:noFill/>
        </p:spPr>
      </p:pic>
      <p:pic>
        <p:nvPicPr>
          <p:cNvPr id="308229" name="Picture 5"/>
          <p:cNvPicPr>
            <a:picLocks noChangeAspect="1" noChangeArrowheads="1"/>
          </p:cNvPicPr>
          <p:nvPr/>
        </p:nvPicPr>
        <p:blipFill>
          <a:blip r:embed="rId5" cstate="print"/>
          <a:srcRect l="57004" t="35437" r="15878" b="29126"/>
          <a:stretch>
            <a:fillRect/>
          </a:stretch>
        </p:blipFill>
        <p:spPr bwMode="auto">
          <a:xfrm>
            <a:off x="6084168" y="3429000"/>
            <a:ext cx="245027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Objetivos. Creación de industria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1600" dirty="0" smtClean="0"/>
              <a:t>Manufacturas Plásticas Vílchez</a:t>
            </a:r>
          </a:p>
          <a:p>
            <a:pPr>
              <a:buNone/>
            </a:pPr>
            <a:endParaRPr lang="es-ES_tradnl" sz="1600" dirty="0" smtClean="0"/>
          </a:p>
          <a:p>
            <a:pPr>
              <a:buNone/>
            </a:pPr>
            <a:r>
              <a:rPr lang="es-ES_tradnl" sz="1600" dirty="0" smtClean="0"/>
              <a:t>Líneas de inyección de termoplásticos.</a:t>
            </a:r>
            <a:endParaRPr lang="es-ES" sz="1600" dirty="0"/>
          </a:p>
        </p:txBody>
      </p:sp>
      <p:pic>
        <p:nvPicPr>
          <p:cNvPr id="309254" name="Picture 6" descr="http://4.bp.blogspot.com/-Ki_p_7pDRa4/T2HBeQ3Qr2I/AAAAAAAAACI/ihZkZ70oazA/s1600/imagex460x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4381500" cy="3384376"/>
          </a:xfrm>
          <a:prstGeom prst="rect">
            <a:avLst/>
          </a:prstGeom>
          <a:noFill/>
        </p:spPr>
      </p:pic>
      <p:sp>
        <p:nvSpPr>
          <p:cNvPr id="309258" name="AutoShape 10" descr="data:image/jpeg;base64,/9j/4AAQSkZJRgABAQAAAQABAAD/2wCEAAkGBw8QDxUQEBAPEBAQFRIREBQQEBAUFRUVFRQXGBQUFRQZHCkgGBwlGxQUITEhJSkrMC4uGB8zODMsOCgtLisBCgoKDg0OGxAQGiwmICQsLSwsLywsLCwsLCwsLCwsLywsLCwsLCwsLCwsLCwsLCwsLCwsLCwsLCwsLCwsLCwsLP/AABEIAL0BCgMBEQACEQEDEQH/xAAcAAEAAQUBAQAAAAAAAAAAAAAAAQIDBAUGBwj/xAA/EAACAQIEAwUFBgQEBwEAAAABAgADEQQSITEFQVEGEyJhcQcygZGhI0JSwdHwFDNisUOCsvFykpOis+HyFf/EABsBAQACAwEBAAAAAAAAAAAAAAABBAIDBQYH/8QANBEAAgIBAwIEAwgBBAMAAAAAAAECAxEEEiExQQUTIlFhcfAygZGhscHR4VIUI0LxYnKS/9oADAMBAAIRAxEAPwDzYz1JxRAEAQBAEAQBAEAQBAEAQBAEAQBAEAQBAEAQBAEAQBAEAQBAEAQBAEAqBmIKZkBAEAQBAEAQBAEAQBAEAQBAEAQBAEAQBAEAQBAEAQBAEAQBAEAQBAEAqEgFMkCAIAgCAIAgCAIAgCAIAgCAIAgCAIAgCAIAgCAIAgCAIAgCAIAgCAIBUDMQUzICAIAgCAIAgCAIAgCAIAgCCUsnrnZX2WUnwbNju8XEVgCgRrHDjlcbM55gggbb3M5F/iDU/wDb6L8zoV6aKj6upX2w9llM0RU4cCtWkoDUmcnvrD3gx92p9D5SNP4g92LOj7+39E26aLXp6nkVRCpKsCrKSrBgQQRoQQdQQeU66eeTnNNPDKZJAgCAIAgCAIAgCAIAgCAIAgCAIBUJiCkyQJIEAQBAEAQBAEAQBAEAQD1f2VdiPd4hil6NhKbD5V2H+kf5uluTrtX1rh9/8fydDT0Y9T6nq85JcKhIJRxvbbsRhsfmqhRSxJFhVW/itt3i7N0vvbnoJb0+snVx1XsaraI2fM8R45wavgqvc4hVV8ocZWDDKSQDf/KZ3abo2x3ROZbU63hmvm01CAIAgCAIAgCAIAgCAIAgCARAKwZiZFF5JAvAF4BF4AvAJvAEASQTBAgCAIAgHoXs89oTYTLhcYzPhdqb6lqPQdWp+W68tNJzdZot/rh17r3/AL/Uu0ajHpke1UKquodGV0cBlZSCrA7EEbicVrBfRD1QDaYGZLvoLasdh/cnyEkg5/tR2Vw+OolKosy3ZaotmQndr9Oo208hN1GonS8xMJ1xsWGeF9quBtgsSaeWoKR1otUtd1sLtcAC9+W4uPU+g016uhu79/gcu+ry5Y7Gnlg0CAIAgCAIAgCAIAgCAIBEAQSVCQSUGQCIAjIEAQBJAgE3ggqKnextIUk3hMydckk2nhkSTEQBeAReALyMjB2nYDtpWwIegXvRcfZq4uEcnVlP3QddNiek52v029b4rnuXdLdh7ZPg9I4Zxq6945JzGyjm7dB5dTynDawdM6Ph9YtqTdm3tsOijyEZMWjJziqbA/ZroSPvMOnkPqfTV1I6Gv49wCljKJo11Dj7pGhB5Mp+6f3zm2q2dUt0TGUYzWGeD9rey1fh9XK4LUWP2VUDQ/0t0a3Lny529DptTG5cdfY5V1DrfwNDLJoEAQC5hqD1HFOmpd2NlVRckzGUlFZZlGLk8I6jh/s/x1VSzd1R5KKlS5LG9lGS41sfPTaUrPEaYNFmGjnI5rHYOrQqNSrI1Oohsyt9CDsQdwRoRqJchOM1ui8orzg4vDMeZmAgkXgC8AQBAIgFYkEluYmQgCAIAgCSBJMS/TQDff8At6zga/xTGa6fvf8AH8/h7nqPDPB0sW3/AHL93/H4+xV4hr/7nCjY4y3ReGejlXmLjJZT7dUW6ijcadR+k9R4drp3rbNcrv2f9njvFvDq9O99T4/xzys56e64f9lqdQ4ogCQBIMkiZGScHR9n+PVRVVXLPfKiWGq9FCjl6Tm6rSR2uUS5RfJPEj0vCccDfY03vyrVFO3Wmh69W+A6jjODXUv5T6HWcOxS5QFsABYAQg0bRHvJyYmJxThlLE0mpVUV0cWZWH7sfPlMoTlB7ovkhpNYZ5LjfZPX/iGWlWUUCC1NnBLA/gcD4eLz2nXh4nHYty5KUtH6uHwY3A/Z05Y/xhNMqWuqsoUIu7s/4bAnlpbnoJu8QSWYEV6Tn1GXxPszw/Erkwq/wxQWpVSajCpbfvlJJsTsRqNLhthytP43JWvfzEu2+HxcPTwzM7G9lThDmr5Fr1fCGLAoqE6ZWGjXtckeQ5a3dVrYWY2vj9SvTp3DquTfMyV/eXEUVo1lw9NFp5nZ3PvuumQnLqTt4R68Gx+fJt5WGdKP+2uO5oO2fZk42o7UxkxdK6KCxK1kS4AJOivuQ2gN7G3vDpeH+J+VPybOmeH9fX71NVpPMjvj1PLa9FkYo6sjoSrKwIII3BB2M9Ommso4zi4vDLckgQSIAgC8AXgFQkZJKJiZCAIAgCCBAJXfWHlLgmCTkt3TPJkZgf1ng5Zzz1PpUZRZNpiZ9BUw5Ot9Od+U7vh3iVVVXlzWMZfz/s894t4Lffcra3lPC5/4/wBd/f2yQaanlb0v+e80VeMXxlmfK9uF+DX7m+7wLSzjiCcX75b/ABTf6YMdhYz0tVsbYKcejPH30SpslXLqvrP3kTMwSJmLMkhMWzLBN7TBsyUTsOFo1BEyknwgsL8zqbTl3YnJstV5ijtOB8bzW1lGcHEsxlk7LA44HnMMmTRt6D39IMWXSABc/AflJIOH7Q8TpV2fChmUXGeouoLA+4V3ZAbXIO452sa1s1L0ZN8I49RosHwmutZaaj3tiNUIvurcx/bnbaUXXJPBvUljJ1OI4WygI3iHXzO9v36zeoyi8GGU+S9ieE1WoZUxD0qw1V0OW4AsKbkalbfL4Wlp1yceHhmncs9ODAeuqt/DVKyh2oJSFPIxrGqxPjasAQVK5RYHqDNLwo7X9rH35+ZmuuV0+uxruK8Awlenkxa0zUcmklellapT7v8AFUH4SQMpvvbkLWNLrLdLhSfGenb7zC2mF2cI8c4ngamHrPRqKyshI8QAJH3W0JFiLHQka6Ez11VkbIKUe5wrIOEsMxJsMBAEASAIBUBMSSkwZiAIAgCCMCBgRkYK0a3KcXxDw6V0/Mrxn26feeg8L8UhRDy7c4XR9fuwbBCrDa/pPNTrnXPbJYZ7Su2q2vdHDXwLaMDIawRCSl1IxFYAW3PLbfoPOTCDbyY33RS29/rhfExMMpqAnKUI67Hy63nc03if+nSrnzH3XVfyvz+Z5rUeEPWbrYemXs+j/dP8vkVvh2AuLMPKdSjxGi6W1PD+PGTk6nwbVaeO9rK9484+f89C1LjOahNbZmkUO01SZtSOh4bxlXpAE+OmArA76aBviPzlNxyzNywXKXGxTbNf185EqsoxVnJ6F2V4yMQqmmwYHTTrzFuR8pzrYOLLsJZR3KYrIMvPnMESzU8U7SFXNN1KUiMoqISWF9zl+Y01G4ktblhMjoWBwRHUPTKsp1Vk1B9P0lOdTRvjNMwlx+JweIREomrTc2bXY21IBHIc7jTrtN9UcR5Zrm8vodi9TPZyLaCwPKbEucmPwKSZkCxiMJTqMjsPHSN6bjRh5X6eUwnBSxnsSpNHP0KNUuMLUoU6a3Z1NBWCXZiWqXJ2JJ6W+kpzUpS2SX4G6OEtyZ5f7ReO0cViFp4exo4VWprU3NQk3dgfwXGnxPOer8N0r09WH1ZxtZd5kuDk50SmIAgEQSTIBWJAKDBmIAgCAJAEEkzHJOBMcmSRdoVSp8uY6zj+LKMoJY59/h/2eh8AlOFknn08cdm/+sleLxCKdGAvtc2BP5es8/XCTXKPS6m+uEsxljP3c/XfsYeHwrVjesmTKbAhrXHS3T+oTfOxVrEHnP19Io06Wepe7UR246YfX4d//pYNjVZbWLWv4Vtry5dZWinnodSyUNuHLGeEYP8AFBFFOmWJJ1LG53/v/aX6NK7bVv6ZRydRro6bTuNTecPl/Xf8iZ6w8QiGYAXM1zaiss2Ry+EQyzBxNiZjVcOb3UlWGxE0TrzyZ5MWv33NiR8JXlGfdkpRXY939kXAlTA06tKmftVzNUqeFixPiKj8IOgPMAGULM5wWYYSydjjMK6e8PiDeYdDLOTU4rCd5pa8xZkYvD6VfC1T3VRchuXR75CfyP8AUNvPaZJ5XqMGsdDb8D4/hMdd6NRHZb3UEG1jbQ7MLjcabbbSXW1yFJPg25MEiARaAea+0/trlVuH4VvEbriqin3Rzoqep+8eQ05m3S0Wly/Mn938lTUXY9MTyidjJz8CZEYEEESQTIJEgFQgFMgyEkgQBAEgkmQyUJgzNEEzVJm1IgNOH4hPdPHsj0nhcNlO73f9GQUpNZmUHLoDoGHl5ic2u2yp+j6/s69lGmvSdqzj7n8n7ov3R1KhsulhYDT0mj1Re5rJcXl2xcIyxxhfA12OxKUk7pPEeZJub89est1Vym/Mn+By9XqK9NX5NfL93yYXDrs1zy/f6zr6JZs3ex5vVTbr57v9DZTso5LeClupFwLEjqBuPleYX17q5L4CuzEkRSFhl3ykr62NgfiLH4zDTPfUn9cGVsnCbRVabXAiNp03YLseeJYmzgjC0iDXI0zcxSU9Tz6DpcShqrFWsd2W6lu5PoDhtemqiiE7l0FhTIA8I0GS2hFum05ClktNGk7T8dp0bZzoSBb1PKZRg5dA5KPUwf8A9mmRakb33bb4D9ZHlvuTvR5V7Re3IqhsHhGuhuuIqqff600P4ep57bXvshDuYSkcRwLjVfB1RVoOVKm9gbA/v93m5I1s+hOw3behxGmFJCYgDxJtmtuVHXy+V5psr28robITzw+p1oE1Gw4D2k9uRhAcJhWH8Uw+0cf4Ckf+QjYcgb9L29NRue6XT9TVZPHCPHL3nYjIpSiJtTNTREzMBJMWIIEAQCoSBkgwZEQQIAgCCSZGCciYNGSZDCapRN0ZFFtLTzmqyrHn3PV6RqVEdvt+nUtEHa5t0mjg2YZW1SwJ6SFHLwZOe2LZqDdz6zqRhxg85Za5S3M2eAo5V13Mu6arYivdNzwZRnQiUZIAzYjVgopaHyI+q+H/AE92fjKGk9Fk6vjlfX4Fm/1RjM2vZ/g1XG4haFIat7zWuEXmx/epsJZvujVDczXTU5ywj6N7OcGpYLDpQpDKqDna7NzYnmTPOTsc5OUjrpKKwjB7XY2mtEsWyNT8StexUjneYxjuZLe1ZPnbtd2qq4/FLUzOtKmRly8zs9QA9dbA8vjLcYtdDQ3nqXu1PawYimlDCJUo0hTy4gs3irP97bZPLS/ORteWTlHKrQbpM1WyMlXckcplsZGS9gsTVoVBUpMUdSCCCeXpIw0HyepL7X6gwJQUycdbKjkDIL71G6sOQGhuL21E1OjLyuhmrHjk81Du7F3Ys7ks7MSSzMblieZJJMuwTNTMlJYiYMrm+JokXMTRyNlzBtAbre2o8xIot82G9LHzIshsljJam80tiSQIAgFYkApkGREECAJIEDJDMALk2A6zGcowWZPCJinJ4RjvjACLKzAi4sPO29/IzlT1z35j09v3LsdP6cPqVJib28La+mmpGvTaZrXxf2o/g8/wYvTtdGQzE+Okb9QDb5fpNOo00NQt8OS7pNbZp3tf18invsx10bmLWPynInU63ho7teojd6ky1imOWw3Y2mzTw3TK+ts21Y9y5hcNYTtV1nBlI3HBuGVMVXShSHiqG17aKo95z5AXMjWaqvRaeV9nSK/F9kvi2YQi7ZqESjieGWlWeklQVlpsVFQKVDW3IF+t5Z0ds7qIWzhtclnHXGfr+SvdFQm4p5wYstmkxqTWZ1N9CtUeh8La+hHynCvbr1G72efr9DpV4nVj4Hb9g+09TAs3d0KFYMQaoa61So2yvqLC50tufObPEPU088GOleFg9mwPajD4nD97SYgD+ZTfR6Z6EfmNDynNwXEeM+0jtO2KqnC0m+zU2rMDuR9z9f8AedCigrznnk45KQAtadKFCxyVJ346FXdjoJn5ETDz2TlHSHSiVcQUEwdRmrSg0RNbqNqmgKAkeUN6KwgmarIc0bPgXBq2Mq91SA0GZ3N8qLtc9TyA5/MiZyjWsswWZM7k+zvD06LO9StUdV2BUAvsoCKpOpIFrmUrdZKMW+hthSm0jDxHs/erT75K2WowBCOhsCBYhiNV1HQxo9WlVFY4/sX0Zm/c4jHYKrQqGlVQo67g/Qg7EHkRoZ1oTU1mJRlFxeGWJkYkQBAKxBJQZiBAEASQReabrHXHcvdZ+RnXFSeDAr4kHxWvr4bkW56gfi262B85xL7pWtOTOhXWoLgw1Yk6neaDYZOpsAfL1vIBUFyNmBUHZlDrb1PSbarHXJSRjOKksM2BRXF9COR/QzvOFd0MtZTOcrLKpcPDRVTwDZTVCOyJYM+UlVJ2BYCwJ85VhptPTZsUvVLom1nC64XUtWay+6GZLhd8fqAOglxQSKbscjtamHbhOBOYZcdjgVFt6NEWzC4+8bj5j8M8nCyHjevW15op5/8Aeb6fcv5/yOm09HTl/bl+S+vrg4mewOSTIBi4gWqI3Jr028wwM5fiMOk/u+vzLmllw4ldCvaxzd3UpnfMAQRpf4xXsspW59ODNtxnwjc0u09YqRTNMVCCrVKZIJU9U2vsb7X5TXTpYuXoeTKy7C5WDWpTt+/qZ166lFFCy1yLqpNhqyeldl+wNIIKuMXM51yE+BPJvxHrfTyO54mq8Qk3tr4Xv3f8HTp0qisy6nRDs/wp/shRwhbaypTDeditjKa1Vqedz/E3uqL7I4Ptz2I/gx39AlsPcB1JuaZOgN+ak6a6g23vp1tHrFb6Zdf1Kd9G31ROKtL+0q72LSNpO9i0bSN52fs64/QwzmjUVg2IqIFcAZRoVUNrf3jbbnKeqrb9S7ItUyWMHpGPotUQoDlzW1KlhoQbEdDacnUQc63GPcuUyUZ5ZGBosihCb5Ra4Fr9bDkJlTBwrUX2Isluk2eee1YUxiKNrd53bZ7b5c32d/iak6uibw/YpajscRLxWEAiQC4JALcgkQBAEDBbqOCCAwuRb3gP9pT1dsVU1lZLFMHvTwaqo2wII3IH08v3acQvlD7SAUFjY7fCSDMXGKdCXJOmuYAfDOQflANlSNx66/Odfw+z/bafZlHUw9WUbvs92ir4JvCwNJv5lNxmQ3FibdfTeVfF/CtPr4ZksTX2ZLhr7/b59OqM9JfZS8L7PdHccD4Lwx61LFIlSk63qCiTnpu1syuhIvYbgC2w06+K1njniSonpbGnnjd0kl0afbnu/nz7devR071Ylj4djhe1fFauKxb1KiuljkSm4IKKNgQdjzPmZ7rwXQ1aLRwrraeeXJcpt98+3ZfBHF1t0rbW2sdkjUCdYqFGIqZFLWvblNV9nlwcsGdcd8tpqanEGY6hdDcCwtf47ziXaidvXodGumMOhbaqzsMzEDcWvZfQes1Qim+TY3g2+Aw4UXzFidyf0nZ0lcILjqzn6mbfUzLS8VDcdk6avjaCnbOD8VBYfUCV9XJqmWPY26ZZtWT0D2l8SqUMIiU2I718jEaEAKTb42+k4uiqhO31dFydPUzlGv0nlNHF1KbiojsHUghr3Om2+87Uo1zjta4ObGUovPc9twtQ4vhYNax7/DXflYsm4+d559LyrvT2f6M632oc90eGLPUHFZMAgwBSqsjBkYq6kMrA2II1BE0WxysFmlnS4f2n42gAK1OliFAsD/LYnqSAV+Sicm+KgXY8mTiPafiqi2pYelRJ+8zmp8gFWZwqz1IbOUxmKqVnNSq7PUbVmbc/kB5CdKpYWEVLOpZE3lcmSQJBJUJAKJBIgCAW69AOACSLG+lpX1FUbViRuqk4PKLbUsq2z1GA5M5t6W2lKemrjF46lqM5PqYDIuuUWG63N7jnY29Dbec03lovfTpIBWoFoBcCgD3VF9Bvc9T5W3vJBm4M6WAtbfUn6zo6VYgaLep0HZbs82PxIpkHuUs9c3I8PJAerHT0zHlKHjniK0Wncv8AlLiPz9/kv1wu5t0dPmzx2XU6X2k9oKeEyUcOqGrtYg2VV05W5iwseR6Tx3g2hnqG52N4/VnU1NygtsTnKfbYYmmMPjaBqDUrUW2dG+7Y722ud/Wd3S+GXaW/zdLLHun0a+K/T4+xSsujZDbYsmnE90uTgsgzCxNrgzrwnya6rw4kkg+c5c9I85L6tRTh8NZgrbjb4/8AyfnNddW23a+5lKXpybVGnXhHCOZZzLILGbTFIuYTFPSqLVT3qbK632upvY+Wkr3rMWjfSucnsXD6+D4vgyDlK28aXXvKT25X0DC5s2x9JwJ7qpcdTppKS5NXgfZlhVqA1a9eqlwQmWmmgvdajAnNfT3bbHrpslrrGuFgwWnh3L/brtNSwlA4SkVavUXJlX/Dp2tmI5dAP0k6arfNNi2eEeTKJ6FHIZ1PZjsqcQBVrZhTJ+zRNGqWNibn3Uvpfc62tvK1+p2PbHr+hYqpTW6R3GH7JUAthh8MB0akKh/53uZRd82/tP8AEs7F7I03H+wtNlLUVFGqNRlJ7tj0IYnJ6g26jmN1epa4lyvzMJVJ9OGec1aRUlWBDKSGBGoINiCOsvOuMuSr5klwynu4VSRPnt9Sm0zSwYuWRMjEQBAKxMSSiQSRAEEkiYSRnFlustxKtkSzFmqzBPCyki9xrt8P3/ecqyDiyynkUqKsbK6kf1XDgemx+BmokZctgbLte7i/nYWgEmoD4Uux/GVsfQeV+szhByeCG8GywtLKoE7FFWEU7Zm74Fx/FYNiaDrlf+YjrcN5g7qw5H5gyh4r4JV4glv4a6P9vkZabXSoz8TB4jUavWatU1ZjpuQqj3VHkB8zc85Z0XhlemqVce3V+79zVdrJWSbLQpAcpdVEUaHdJmYnCq5sQhKts6kNT2ub1Fut7A6Xv5TW9bRGLbl07d/wZsWnsb6GsxD1aRIq0HUdR4h9JXh4lFv1RNr0jxwxSxVNtmF+h0P1lyGoqn0f7GiVVkeqLjUgSDzH+9vmBMp0RlJS7oK2STRXNxqK6VIsbDffcCabroUw3zeEYykorLKzhDrlKuADcqdrbgylX4jp7eHlPKWGvfp0z/Qjdt68fMx6L1aTirQqNSqDZl5+RGxHkZndpXLoXoahdzaVe2HF3UI2JVQBbMlOmGt620+Epx0U8lh3wwaumhLFmYszElmY3JPUmdGmjb1Kd12VwZdKlchRpcgfOWnwslRep4PcMJSpYekztZKdJSLnZKdIW+gW84bbk/mdfBTSwBem38RXZxXZcuR2oqut6aUihDA7XN7n00hzw1hfuEiMI+SqcGc75KS1VqVHzswNRlKsSL3Fl1O9/KHz6geZe0DCrTx7W/xESof+IixPxy3+M6mklmv5HP1KxM5yWiuWTINhEEkQBAKhMSSmCSIIEARgnImLgmZKbRarYdW3lazTKRvjf7mG/DOhlSWifY3q+IXhmt2a8R0L7kPURRm0cOqbCXa9NGJXne30LtpZSwV28layTFlUGJBglGPia700c0yVZlysRocuZSdf8s5mvq3xy10eS/ppJPCMPDdoMQm7CoOjj85ycFwzRxLB1harQIc7d3uTyAkPgG54hwAUTkw2euKQy12RlqZaiiznKutNbg2zdN9Za8E1srKW7sLLzFf+Pb7/AMPkV9bR6vQs+/zNXPQHOCMB718vO05nirzTt92htbXHUu4WoiUytMNdx4yx1+HS842li3qIt+5jZCc5pz7dMfXYpVhPWJhpk6eUkx5IMEo2PAOEvjK3dKxVQC9RgLlVHQczewHz5TTfb5ccm6mvdL5HtdKiKlEpUW61AysGtcq1wQbdbmcZ8HRRawjV6b90KX2IAFOoK2Y2VRYOrAMDcEXGb1gE4R6tOm1TFPTDMc2VPcpiw8AYgF9rljbU7AR1IZ432p4sMVinqr7lwif8K8/nedfTx2wwULnumaktLBqwUwSIAgEQCsSCSiQCIAkgQCYAggQDtOF+z6q4D4itToowuqoQ9Q31A/DtfmZSnrUuILJajp/8mW+0PDuEYa6h8TUrHKyU0YZQBoQahVgLkNub6TCrUWzaX7GU6q0snInfQWHLnOgimzp+GcFwlTh74h6lqqLV0vswPg5/0jS2ufyEp2XzVu1dOC1CqDhlnMXl0qYEAEXmLimsMlNrlGPU4SrKXCMFGhZQcoJ2BOwMp2aKqTwuGWoaiaWWuDCPCmBur/Eggj5SrLw6XZm5aqPc2Yz5u8Zy1QnNm2IPUW2+E306FVVqC6GqWpUnkzl4pVP83LXG32yhm/6v8z/utD0237Dcfl0/AyVqfXD+ZRXqUSLolSk/QMHQ9dTYj6x5U7VstxJe/R/warVXjhNfmiwLEqrOBckDN1Os1PTVaT/c6vsa6a98sLgssHRyrDMAQCyDwjNtfpy0mWl1s5y2zXX2LF2njFZiy5OoUjN4U2GDE4lXZbeEIxF2vzIB0tearXPHoNtaj/yO77LdquHUKfcorURmLZmubk8yxGv6Tn3VWSe6RahZBcI7bD4kkLY95T1uxa7AHVbG2vx18zKmMG8wu0/Hhg8O1VcrPoEUm2a5tNldbnLBhOaisnlPHu1OLxgyu2Sn+BL6+RPP6ToV6Xa8lZ6hM0QEtpYK7eSZJAgCAIBEgFYkElEkEQBAEAmAIIEAyq2NqOoV3dgoAUFjYACwFvSa1RWuxk7JvuY9wBYACbMJdDHl9WYHfNv3hLX9zJ57W3+M471E0s73v9scF/yovjase5lU8SLXbwnmG0MvVauEl6uGuv8ARWnp5J8covUXW4YjMuhIJIuOlxqJYfqj6X1NXR8m8wNThrgirSq0mPulajuvztcfGUZ/6uL4aa+RYj5MlysGkqWzHLfLc5b72vpedCOcclZ4zwd32L43SXBNQq5XCd6xQgWKHUqwOjg6/O3Kc3Uwl5m5Fyma24OM4l3ff1O7AWnnbIAbgLfQXMv1tuKz1KliW54L3BeHHE1e7DqllLXIvexAsBzOv0Mi2zy1nBNde94MTE0sjslw2RmW67HKSLjy0mcXlJmMlh4LVpOEMs1/FqTMoIuct9AOvP6Tm6+EpJNdi5pWlk2OCxSmmKTK4p6EuQMwfmbHVhe99RyttY6KK5rDiunv3Nlm3/kyn6+Yv+c7EXlHPawyoGZEMkPBGDrOwPHHoVxRzfZVQRZtlaxIPkNJS1VKcdyLOnsedrOf4nxKriKrVazZna18uiiwsAo6CWaqo1rg02TlN8mLmE2GrBbMGYgEQSIAgCQCsQSWzAIgCATAEAQQTaAJIJggoqUlb3lB9RNc6oT+0smcZyj0ZYfAIfxD0Y/2MrS0FL6LHyNq1NiJXDuvu1NOjKD/AGImK0c4fYsaMv8AURl9qKJyVr3zp6WIH5w6NT2s/IKyn/EvrfnvztLsc456lZ4zwXEe3767zIxKTBJEAmARAFoGSSBIwMsiSBAEAlWINxpuNPMWP0MhpPqE2uhEkCAIBEAQBAEgkQCoSCSgyQRAEAQCYAggmAJIEEEwBAEAQBAEAQCYAgEQBAEAQBAEAQBAEAQBAIgkQQIAkArEEluCSIAgCATAEkgmQBJIEAmAIAgCAIAgCAIBMAiAIAgCAIAgCAIAgCAIAgCARAEgFYkE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9260" name="AutoShape 12" descr="data:image/jpeg;base64,/9j/4AAQSkZJRgABAQAAAQABAAD/2wCEAAkGBw8QDxUQEBAPEBAQFRIREBQQEBAUFRUVFRQXGBQUFRQZHCkgGBwlGxQUITEhJSkrMC4uGB8zODMsOCgtLisBCgoKDg0OGxAQGiwmICQsLSwsLywsLCwsLCwsLCwsLywsLCwsLCwsLCwsLCwsLCwsLCwsLCwsLCwsLCwsLCwsLP/AABEIAL0BCgMBEQACEQEDEQH/xAAcAAEAAQUBAQAAAAAAAAAAAAAAAQIDBAUGBwj/xAA/EAACAQIEAwUFBgQEBwEAAAABAgADEQQSITEFQVEGEyJhcQcygZGhI0JSwdHwFDNisUOCsvFykpOis+HyFf/EABsBAQACAwEBAAAAAAAAAAAAAAABBAIDBQYH/8QANBEAAgIBAwIEAwgBBAMAAAAAAAECAxEEEiExQQUTIlFhcfAygZGhscHR4VIUI0LxYnKS/9oADAMBAAIRAxEAPwDzYz1JxRAEAQBAEAQBAEAQBAEAQBAEAQBAEAQBAEAQBAEAQBAEAQBAEAQBAEAqBmIKZkBAEAQBAEAQBAEAQBAEAQBAEAQBAEAQBAEAQBAEAQBAEAQBAEAQBAEAqEgFMkCAIAgCAIAgCAIAgCAIAgCAIAgCAIAgCAIAgCAIAgCAIAgCAIAgCAIBUDMQUzICAIAgCAIAgCAIAgCAIAgCCUsnrnZX2WUnwbNju8XEVgCgRrHDjlcbM55gggbb3M5F/iDU/wDb6L8zoV6aKj6upX2w9llM0RU4cCtWkoDUmcnvrD3gx92p9D5SNP4g92LOj7+39E26aLXp6nkVRCpKsCrKSrBgQQRoQQdQQeU66eeTnNNPDKZJAgCAIAgCAIAgCAIAgCAIAgCAIBUJiCkyQJIEAQBAEAQBAEAQBAEAQD1f2VdiPd4hil6NhKbD5V2H+kf5uluTrtX1rh9/8fydDT0Y9T6nq85JcKhIJRxvbbsRhsfmqhRSxJFhVW/itt3i7N0vvbnoJb0+snVx1XsaraI2fM8R45wavgqvc4hVV8ocZWDDKSQDf/KZ3abo2x3ROZbU63hmvm01CAIAgCAIAgCAIAgCAIAgCARAKwZiZFF5JAvAF4BF4AvAJvAEASQTBAgCAIAgHoXs89oTYTLhcYzPhdqb6lqPQdWp+W68tNJzdZot/rh17r3/AL/Uu0ajHpke1UKquodGV0cBlZSCrA7EEbicVrBfRD1QDaYGZLvoLasdh/cnyEkg5/tR2Vw+OolKosy3ZaotmQndr9Oo208hN1GonS8xMJ1xsWGeF9quBtgsSaeWoKR1otUtd1sLtcAC9+W4uPU+g016uhu79/gcu+ry5Y7Gnlg0CAIAgCAIAgCAIAgCAIBEAQSVCQSUGQCIAjIEAQBJAgE3ggqKnextIUk3hMydckk2nhkSTEQBeAReALyMjB2nYDtpWwIegXvRcfZq4uEcnVlP3QddNiek52v029b4rnuXdLdh7ZPg9I4Zxq6945JzGyjm7dB5dTynDawdM6Ph9YtqTdm3tsOijyEZMWjJziqbA/ZroSPvMOnkPqfTV1I6Gv49wCljKJo11Dj7pGhB5Mp+6f3zm2q2dUt0TGUYzWGeD9rey1fh9XK4LUWP2VUDQ/0t0a3Lny529DptTG5cdfY5V1DrfwNDLJoEAQC5hqD1HFOmpd2NlVRckzGUlFZZlGLk8I6jh/s/x1VSzd1R5KKlS5LG9lGS41sfPTaUrPEaYNFmGjnI5rHYOrQqNSrI1Oohsyt9CDsQdwRoRqJchOM1ui8orzg4vDMeZmAgkXgC8AQBAIgFYkEluYmQgCAIAgCSBJMS/TQDff8At6zga/xTGa6fvf8AH8/h7nqPDPB0sW3/AHL93/H4+xV4hr/7nCjY4y3ReGejlXmLjJZT7dUW6ijcadR+k9R4drp3rbNcrv2f9njvFvDq9O99T4/xzys56e64f9lqdQ4ogCQBIMkiZGScHR9n+PVRVVXLPfKiWGq9FCjl6Tm6rSR2uUS5RfJPEj0vCccDfY03vyrVFO3Wmh69W+A6jjODXUv5T6HWcOxS5QFsABYAQg0bRHvJyYmJxThlLE0mpVUV0cWZWH7sfPlMoTlB7ovkhpNYZ5LjfZPX/iGWlWUUCC1NnBLA/gcD4eLz2nXh4nHYty5KUtH6uHwY3A/Z05Y/xhNMqWuqsoUIu7s/4bAnlpbnoJu8QSWYEV6Tn1GXxPszw/Erkwq/wxQWpVSajCpbfvlJJsTsRqNLhthytP43JWvfzEu2+HxcPTwzM7G9lThDmr5Fr1fCGLAoqE6ZWGjXtckeQ5a3dVrYWY2vj9SvTp3DquTfMyV/eXEUVo1lw9NFp5nZ3PvuumQnLqTt4R68Gx+fJt5WGdKP+2uO5oO2fZk42o7UxkxdK6KCxK1kS4AJOivuQ2gN7G3vDpeH+J+VPybOmeH9fX71NVpPMjvj1PLa9FkYo6sjoSrKwIII3BB2M9Ommso4zi4vDLckgQSIAgC8AXgFQkZJKJiZCAIAgCCBAJXfWHlLgmCTkt3TPJkZgf1ng5Zzz1PpUZRZNpiZ9BUw5Ot9Od+U7vh3iVVVXlzWMZfz/s894t4Lffcra3lPC5/4/wBd/f2yQaanlb0v+e80VeMXxlmfK9uF+DX7m+7wLSzjiCcX75b/ABTf6YMdhYz0tVsbYKcejPH30SpslXLqvrP3kTMwSJmLMkhMWzLBN7TBsyUTsOFo1BEyknwgsL8zqbTl3YnJstV5ijtOB8bzW1lGcHEsxlk7LA44HnMMmTRt6D39IMWXSABc/AflJIOH7Q8TpV2fChmUXGeouoLA+4V3ZAbXIO452sa1s1L0ZN8I49RosHwmutZaaj3tiNUIvurcx/bnbaUXXJPBvUljJ1OI4WygI3iHXzO9v36zeoyi8GGU+S9ieE1WoZUxD0qw1V0OW4AsKbkalbfL4Wlp1yceHhmncs9ODAeuqt/DVKyh2oJSFPIxrGqxPjasAQVK5RYHqDNLwo7X9rH35+ZmuuV0+uxruK8Awlenkxa0zUcmklellapT7v8AFUH4SQMpvvbkLWNLrLdLhSfGenb7zC2mF2cI8c4ngamHrPRqKyshI8QAJH3W0JFiLHQka6Ez11VkbIKUe5wrIOEsMxJsMBAEASAIBUBMSSkwZiAIAgCCMCBgRkYK0a3KcXxDw6V0/Mrxn26feeg8L8UhRDy7c4XR9fuwbBCrDa/pPNTrnXPbJYZ7Su2q2vdHDXwLaMDIawRCSl1IxFYAW3PLbfoPOTCDbyY33RS29/rhfExMMpqAnKUI67Hy63nc03if+nSrnzH3XVfyvz+Z5rUeEPWbrYemXs+j/dP8vkVvh2AuLMPKdSjxGi6W1PD+PGTk6nwbVaeO9rK9484+f89C1LjOahNbZmkUO01SZtSOh4bxlXpAE+OmArA76aBviPzlNxyzNywXKXGxTbNf185EqsoxVnJ6F2V4yMQqmmwYHTTrzFuR8pzrYOLLsJZR3KYrIMvPnMESzU8U7SFXNN1KUiMoqISWF9zl+Y01G4ktblhMjoWBwRHUPTKsp1Vk1B9P0lOdTRvjNMwlx+JweIREomrTc2bXY21IBHIc7jTrtN9UcR5Zrm8vodi9TPZyLaCwPKbEucmPwKSZkCxiMJTqMjsPHSN6bjRh5X6eUwnBSxnsSpNHP0KNUuMLUoU6a3Z1NBWCXZiWqXJ2JJ6W+kpzUpS2SX4G6OEtyZ5f7ReO0cViFp4exo4VWprU3NQk3dgfwXGnxPOer8N0r09WH1ZxtZd5kuDk50SmIAgEQSTIBWJAKDBmIAgCAJAEEkzHJOBMcmSRdoVSp8uY6zj+LKMoJY59/h/2eh8AlOFknn08cdm/+sleLxCKdGAvtc2BP5es8/XCTXKPS6m+uEsxljP3c/XfsYeHwrVjesmTKbAhrXHS3T+oTfOxVrEHnP19Io06Wepe7UR246YfX4d//pYNjVZbWLWv4Vtry5dZWinnodSyUNuHLGeEYP8AFBFFOmWJJ1LG53/v/aX6NK7bVv6ZRydRro6bTuNTecPl/Xf8iZ6w8QiGYAXM1zaiss2Ry+EQyzBxNiZjVcOb3UlWGxE0TrzyZ5MWv33NiR8JXlGfdkpRXY939kXAlTA06tKmftVzNUqeFixPiKj8IOgPMAGULM5wWYYSydjjMK6e8PiDeYdDLOTU4rCd5pa8xZkYvD6VfC1T3VRchuXR75CfyP8AUNvPaZJ5XqMGsdDb8D4/hMdd6NRHZb3UEG1jbQ7MLjcabbbSXW1yFJPg25MEiARaAea+0/trlVuH4VvEbriqin3Rzoqep+8eQ05m3S0Wly/Mn938lTUXY9MTyidjJz8CZEYEEESQTIJEgFQgFMgyEkgQBAEgkmQyUJgzNEEzVJm1IgNOH4hPdPHsj0nhcNlO73f9GQUpNZmUHLoDoGHl5ic2u2yp+j6/s69lGmvSdqzj7n8n7ov3R1KhsulhYDT0mj1Re5rJcXl2xcIyxxhfA12OxKUk7pPEeZJub89est1Vym/Mn+By9XqK9NX5NfL93yYXDrs1zy/f6zr6JZs3ex5vVTbr57v9DZTso5LeClupFwLEjqBuPleYX17q5L4CuzEkRSFhl3ykr62NgfiLH4zDTPfUn9cGVsnCbRVabXAiNp03YLseeJYmzgjC0iDXI0zcxSU9Tz6DpcShqrFWsd2W6lu5PoDhtemqiiE7l0FhTIA8I0GS2hFum05ClktNGk7T8dp0bZzoSBb1PKZRg5dA5KPUwf8A9mmRakb33bb4D9ZHlvuTvR5V7Re3IqhsHhGuhuuIqqff600P4ep57bXvshDuYSkcRwLjVfB1RVoOVKm9gbA/v93m5I1s+hOw3behxGmFJCYgDxJtmtuVHXy+V5psr28robITzw+p1oE1Gw4D2k9uRhAcJhWH8Uw+0cf4Ckf+QjYcgb9L29NRue6XT9TVZPHCPHL3nYjIpSiJtTNTREzMBJMWIIEAQCoSBkgwZEQQIAgCCSZGCciYNGSZDCapRN0ZFFtLTzmqyrHn3PV6RqVEdvt+nUtEHa5t0mjg2YZW1SwJ6SFHLwZOe2LZqDdz6zqRhxg85Za5S3M2eAo5V13Mu6arYivdNzwZRnQiUZIAzYjVgopaHyI+q+H/AE92fjKGk9Fk6vjlfX4Fm/1RjM2vZ/g1XG4haFIat7zWuEXmx/epsJZvujVDczXTU5ywj6N7OcGpYLDpQpDKqDna7NzYnmTPOTsc5OUjrpKKwjB7XY2mtEsWyNT8StexUjneYxjuZLe1ZPnbtd2qq4/FLUzOtKmRly8zs9QA9dbA8vjLcYtdDQ3nqXu1PawYimlDCJUo0hTy4gs3irP97bZPLS/ORteWTlHKrQbpM1WyMlXckcplsZGS9gsTVoVBUpMUdSCCCeXpIw0HyepL7X6gwJQUycdbKjkDIL71G6sOQGhuL21E1OjLyuhmrHjk81Du7F3Ys7ks7MSSzMblieZJJMuwTNTMlJYiYMrm+JokXMTRyNlzBtAbre2o8xIot82G9LHzIshsljJam80tiSQIAgFYkApkGREECAJIEDJDMALk2A6zGcowWZPCJinJ4RjvjACLKzAi4sPO29/IzlT1z35j09v3LsdP6cPqVJib28La+mmpGvTaZrXxf2o/g8/wYvTtdGQzE+Okb9QDb5fpNOo00NQt8OS7pNbZp3tf18invsx10bmLWPynInU63ho7teojd6ky1imOWw3Y2mzTw3TK+ts21Y9y5hcNYTtV1nBlI3HBuGVMVXShSHiqG17aKo95z5AXMjWaqvRaeV9nSK/F9kvi2YQi7ZqESjieGWlWeklQVlpsVFQKVDW3IF+t5Z0ds7qIWzhtclnHXGfr+SvdFQm4p5wYstmkxqTWZ1N9CtUeh8La+hHynCvbr1G72efr9DpV4nVj4Hb9g+09TAs3d0KFYMQaoa61So2yvqLC50tufObPEPU088GOleFg9mwPajD4nD97SYgD+ZTfR6Z6EfmNDynNwXEeM+0jtO2KqnC0m+zU2rMDuR9z9f8AedCigrznnk45KQAtadKFCxyVJ346FXdjoJn5ETDz2TlHSHSiVcQUEwdRmrSg0RNbqNqmgKAkeUN6KwgmarIc0bPgXBq2Mq91SA0GZ3N8qLtc9TyA5/MiZyjWsswWZM7k+zvD06LO9StUdV2BUAvsoCKpOpIFrmUrdZKMW+hthSm0jDxHs/erT75K2WowBCOhsCBYhiNV1HQxo9WlVFY4/sX0Zm/c4jHYKrQqGlVQo67g/Qg7EHkRoZ1oTU1mJRlFxeGWJkYkQBAKxBJQZiBAEASQReabrHXHcvdZ+RnXFSeDAr4kHxWvr4bkW56gfi262B85xL7pWtOTOhXWoLgw1Yk6neaDYZOpsAfL1vIBUFyNmBUHZlDrb1PSbarHXJSRjOKksM2BRXF9COR/QzvOFd0MtZTOcrLKpcPDRVTwDZTVCOyJYM+UlVJ2BYCwJ85VhptPTZsUvVLom1nC64XUtWay+6GZLhd8fqAOglxQSKbscjtamHbhOBOYZcdjgVFt6NEWzC4+8bj5j8M8nCyHjevW15op5/8Aeb6fcv5/yOm09HTl/bl+S+vrg4mewOSTIBi4gWqI3Jr028wwM5fiMOk/u+vzLmllw4ldCvaxzd3UpnfMAQRpf4xXsspW59ODNtxnwjc0u09YqRTNMVCCrVKZIJU9U2vsb7X5TXTpYuXoeTKy7C5WDWpTt+/qZ166lFFCy1yLqpNhqyeldl+wNIIKuMXM51yE+BPJvxHrfTyO54mq8Qk3tr4Xv3f8HTp0qisy6nRDs/wp/shRwhbaypTDeditjKa1Vqedz/E3uqL7I4Ptz2I/gx39AlsPcB1JuaZOgN+ak6a6g23vp1tHrFb6Zdf1Kd9G31ROKtL+0q72LSNpO9i0bSN52fs64/QwzmjUVg2IqIFcAZRoVUNrf3jbbnKeqrb9S7ItUyWMHpGPotUQoDlzW1KlhoQbEdDacnUQc63GPcuUyUZ5ZGBosihCb5Ra4Fr9bDkJlTBwrUX2Isluk2eee1YUxiKNrd53bZ7b5c32d/iak6uibw/YpajscRLxWEAiQC4JALcgkQBAEDBbqOCCAwuRb3gP9pT1dsVU1lZLFMHvTwaqo2wII3IH08v3acQvlD7SAUFjY7fCSDMXGKdCXJOmuYAfDOQflANlSNx66/Odfw+z/bafZlHUw9WUbvs92ir4JvCwNJv5lNxmQ3FibdfTeVfF/CtPr4ZksTX2ZLhr7/b59OqM9JfZS8L7PdHccD4Lwx61LFIlSk63qCiTnpu1syuhIvYbgC2w06+K1njniSonpbGnnjd0kl0afbnu/nz7devR071Ylj4djhe1fFauKxb1KiuljkSm4IKKNgQdjzPmZ7rwXQ1aLRwrraeeXJcpt98+3ZfBHF1t0rbW2sdkjUCdYqFGIqZFLWvblNV9nlwcsGdcd8tpqanEGY6hdDcCwtf47ziXaidvXodGumMOhbaqzsMzEDcWvZfQes1Qim+TY3g2+Aw4UXzFidyf0nZ0lcILjqzn6mbfUzLS8VDcdk6avjaCnbOD8VBYfUCV9XJqmWPY26ZZtWT0D2l8SqUMIiU2I718jEaEAKTb42+k4uiqhO31dFydPUzlGv0nlNHF1KbiojsHUghr3Om2+87Uo1zjta4ObGUovPc9twtQ4vhYNax7/DXflYsm4+d559LyrvT2f6M632oc90eGLPUHFZMAgwBSqsjBkYq6kMrA2II1BE0WxysFmlnS4f2n42gAK1OliFAsD/LYnqSAV+Sicm+KgXY8mTiPafiqi2pYelRJ+8zmp8gFWZwqz1IbOUxmKqVnNSq7PUbVmbc/kB5CdKpYWEVLOpZE3lcmSQJBJUJAKJBIgCAW69AOACSLG+lpX1FUbViRuqk4PKLbUsq2z1GA5M5t6W2lKemrjF46lqM5PqYDIuuUWG63N7jnY29Dbec03lovfTpIBWoFoBcCgD3VF9Bvc9T5W3vJBm4M6WAtbfUn6zo6VYgaLep0HZbs82PxIpkHuUs9c3I8PJAerHT0zHlKHjniK0Wncv8AlLiPz9/kv1wu5t0dPmzx2XU6X2k9oKeEyUcOqGrtYg2VV05W5iwseR6Tx3g2hnqG52N4/VnU1NygtsTnKfbYYmmMPjaBqDUrUW2dG+7Y722ud/Wd3S+GXaW/zdLLHun0a+K/T4+xSsujZDbYsmnE90uTgsgzCxNrgzrwnya6rw4kkg+c5c9I85L6tRTh8NZgrbjb4/8AyfnNddW23a+5lKXpybVGnXhHCOZZzLILGbTFIuYTFPSqLVT3qbK632upvY+Wkr3rMWjfSucnsXD6+D4vgyDlK28aXXvKT25X0DC5s2x9JwJ7qpcdTppKS5NXgfZlhVqA1a9eqlwQmWmmgvdajAnNfT3bbHrpslrrGuFgwWnh3L/brtNSwlA4SkVavUXJlX/Dp2tmI5dAP0k6arfNNi2eEeTKJ6FHIZ1PZjsqcQBVrZhTJ+zRNGqWNibn3Uvpfc62tvK1+p2PbHr+hYqpTW6R3GH7JUAthh8MB0akKh/53uZRd82/tP8AEs7F7I03H+wtNlLUVFGqNRlJ7tj0IYnJ6g26jmN1epa4lyvzMJVJ9OGec1aRUlWBDKSGBGoINiCOsvOuMuSr5klwynu4VSRPnt9Sm0zSwYuWRMjEQBAKxMSSiQSRAEEkiYSRnFlustxKtkSzFmqzBPCyki9xrt8P3/ecqyDiyynkUqKsbK6kf1XDgemx+BmokZctgbLte7i/nYWgEmoD4Uux/GVsfQeV+szhByeCG8GywtLKoE7FFWEU7Zm74Fx/FYNiaDrlf+YjrcN5g7qw5H5gyh4r4JV4glv4a6P9vkZabXSoz8TB4jUavWatU1ZjpuQqj3VHkB8zc85Z0XhlemqVce3V+79zVdrJWSbLQpAcpdVEUaHdJmYnCq5sQhKts6kNT2ub1Fut7A6Xv5TW9bRGLbl07d/wZsWnsb6GsxD1aRIq0HUdR4h9JXh4lFv1RNr0jxwxSxVNtmF+h0P1lyGoqn0f7GiVVkeqLjUgSDzH+9vmBMp0RlJS7oK2STRXNxqK6VIsbDffcCabroUw3zeEYykorLKzhDrlKuADcqdrbgylX4jp7eHlPKWGvfp0z/Qjdt68fMx6L1aTirQqNSqDZl5+RGxHkZndpXLoXoahdzaVe2HF3UI2JVQBbMlOmGt620+Epx0U8lh3wwaumhLFmYszElmY3JPUmdGmjb1Kd12VwZdKlchRpcgfOWnwslRep4PcMJSpYekztZKdJSLnZKdIW+gW84bbk/mdfBTSwBem38RXZxXZcuR2oqut6aUihDA7XN7n00hzw1hfuEiMI+SqcGc75KS1VqVHzswNRlKsSL3Fl1O9/KHz6geZe0DCrTx7W/xESof+IixPxy3+M6mklmv5HP1KxM5yWiuWTINhEEkQBAKhMSSmCSIIEARgnImLgmZKbRarYdW3lazTKRvjf7mG/DOhlSWifY3q+IXhmt2a8R0L7kPURRm0cOqbCXa9NGJXne30LtpZSwV28layTFlUGJBglGPia700c0yVZlysRocuZSdf8s5mvq3xy10eS/ppJPCMPDdoMQm7CoOjj85ycFwzRxLB1harQIc7d3uTyAkPgG54hwAUTkw2euKQy12RlqZaiiznKutNbg2zdN9Za8E1srKW7sLLzFf+Pb7/AMPkV9bR6vQs+/zNXPQHOCMB718vO05nirzTt92htbXHUu4WoiUytMNdx4yx1+HS842li3qIt+5jZCc5pz7dMfXYpVhPWJhpk6eUkx5IMEo2PAOEvjK3dKxVQC9RgLlVHQczewHz5TTfb5ccm6mvdL5HtdKiKlEpUW61AysGtcq1wQbdbmcZ8HRRawjV6b90KX2IAFOoK2Y2VRYOrAMDcEXGb1gE4R6tOm1TFPTDMc2VPcpiw8AYgF9rljbU7AR1IZ432p4sMVinqr7lwif8K8/nedfTx2wwULnumaktLBqwUwSIAgEQCsSCSiQCIAkgQCYAggQDtOF+z6q4D4itToowuqoQ9Q31A/DtfmZSnrUuILJajp/8mW+0PDuEYa6h8TUrHKyU0YZQBoQahVgLkNub6TCrUWzaX7GU6q0snInfQWHLnOgimzp+GcFwlTh74h6lqqLV0vswPg5/0jS2ufyEp2XzVu1dOC1CqDhlnMXl0qYEAEXmLimsMlNrlGPU4SrKXCMFGhZQcoJ2BOwMp2aKqTwuGWoaiaWWuDCPCmBur/Eggj5SrLw6XZm5aqPc2Yz5u8Zy1QnNm2IPUW2+E306FVVqC6GqWpUnkzl4pVP83LXG32yhm/6v8z/utD0237Dcfl0/AyVqfXD+ZRXqUSLolSk/QMHQ9dTYj6x5U7VstxJe/R/warVXjhNfmiwLEqrOBckDN1Os1PTVaT/c6vsa6a98sLgssHRyrDMAQCyDwjNtfpy0mWl1s5y2zXX2LF2njFZiy5OoUjN4U2GDE4lXZbeEIxF2vzIB0tearXPHoNtaj/yO77LdquHUKfcorURmLZmubk8yxGv6Tn3VWSe6RahZBcI7bD4kkLY95T1uxa7AHVbG2vx18zKmMG8wu0/Hhg8O1VcrPoEUm2a5tNldbnLBhOaisnlPHu1OLxgyu2Sn+BL6+RPP6ToV6Xa8lZ6hM0QEtpYK7eSZJAgCAIBEgFYkElEkEQBAEAmAIIEAyq2NqOoV3dgoAUFjYACwFvSa1RWuxk7JvuY9wBYACbMJdDHl9WYHfNv3hLX9zJ57W3+M471E0s73v9scF/yovjase5lU8SLXbwnmG0MvVauEl6uGuv8ARWnp5J8covUXW4YjMuhIJIuOlxqJYfqj6X1NXR8m8wNThrgirSq0mPulajuvztcfGUZ/6uL4aa+RYj5MlysGkqWzHLfLc5b72vpedCOcclZ4zwd32L43SXBNQq5XCd6xQgWKHUqwOjg6/O3Kc3Uwl5m5Fyma24OM4l3ff1O7AWnnbIAbgLfQXMv1tuKz1KliW54L3BeHHE1e7DqllLXIvexAsBzOv0Mi2zy1nBNde94MTE0sjslw2RmW67HKSLjy0mcXlJmMlh4LVpOEMs1/FqTMoIuct9AOvP6Tm6+EpJNdi5pWlk2OCxSmmKTK4p6EuQMwfmbHVhe99RyttY6KK5rDiunv3Nlm3/kyn6+Yv+c7EXlHPawyoGZEMkPBGDrOwPHHoVxRzfZVQRZtlaxIPkNJS1VKcdyLOnsedrOf4nxKriKrVazZna18uiiwsAo6CWaqo1rg02TlN8mLmE2GrBbMGYgEQSIAgCQCsQSWzAIgCATAEAQQTaAJIJggoqUlb3lB9RNc6oT+0smcZyj0ZYfAIfxD0Y/2MrS0FL6LHyNq1NiJXDuvu1NOjKD/AGImK0c4fYsaMv8AURl9qKJyVr3zp6WIH5w6NT2s/IKyn/EvrfnvztLsc456lZ4zwXEe3767zIxKTBJEAmARAFoGSSBIwMsiSBAEAlWINxpuNPMWP0MhpPqE2uhEkCAIBEAQBAEgkQCoSCSgyQRAEAQCYAggmAJIEEEwBAEAQBAEAQCYAgEQBAEAQBAEAQBAEAQBAIgkQQIAkArEEluCSIAgCATAEkgmQBJIEAmAIAgCAIAgCAIBMAiAIAgCAIAgCAIAgCAIAgCARAEgFYkE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9262" name="Picture 14" descr="http://www.matz-erreka.com/plasticos/imagenes/presentacion1.jpg"/>
          <p:cNvPicPr>
            <a:picLocks noChangeAspect="1" noChangeArrowheads="1"/>
          </p:cNvPicPr>
          <p:nvPr/>
        </p:nvPicPr>
        <p:blipFill>
          <a:blip r:embed="rId3" cstate="print"/>
          <a:srcRect l="9450" t="10610" r="8336" b="5833"/>
          <a:stretch>
            <a:fillRect/>
          </a:stretch>
        </p:blipFill>
        <p:spPr bwMode="auto">
          <a:xfrm>
            <a:off x="4644008" y="1700808"/>
            <a:ext cx="3960440" cy="3384376"/>
          </a:xfrm>
          <a:prstGeom prst="rect">
            <a:avLst/>
          </a:prstGeom>
          <a:noFill/>
        </p:spPr>
      </p:pic>
      <p:pic>
        <p:nvPicPr>
          <p:cNvPr id="309263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548680"/>
            <a:ext cx="2664296" cy="90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Marcador de contenido" descr="20140915_173418.jpg"/>
          <p:cNvPicPr>
            <a:picLocks noChangeAspect="1"/>
          </p:cNvPicPr>
          <p:nvPr/>
        </p:nvPicPr>
        <p:blipFill>
          <a:blip r:embed="rId2" cstate="print"/>
          <a:srcRect t="41600" r="13776" b="21650"/>
          <a:stretch>
            <a:fillRect/>
          </a:stretch>
        </p:blipFill>
        <p:spPr>
          <a:xfrm>
            <a:off x="539552" y="1412776"/>
            <a:ext cx="8064896" cy="223224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Objetivos. Creación de industria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183880" cy="4187952"/>
          </a:xfrm>
        </p:spPr>
        <p:txBody>
          <a:bodyPr>
            <a:normAutofit/>
          </a:bodyPr>
          <a:lstStyle/>
          <a:p>
            <a:r>
              <a:rPr lang="es-ES_tradnl" sz="1600" dirty="0" smtClean="0"/>
              <a:t>ACTISA.</a:t>
            </a:r>
          </a:p>
          <a:p>
            <a:pPr>
              <a:buNone/>
            </a:pPr>
            <a:r>
              <a:rPr lang="es-ES_tradnl" sz="1600" dirty="0" smtClean="0"/>
              <a:t>Líneas de prefabricación para construcción modular.</a:t>
            </a:r>
          </a:p>
          <a:p>
            <a:pPr>
              <a:buNone/>
            </a:pPr>
            <a:r>
              <a:rPr lang="es-ES_tradnl" sz="1600" dirty="0" smtClean="0"/>
              <a:t>(Estructuras y pavimentos discontinuos).</a:t>
            </a:r>
          </a:p>
        </p:txBody>
      </p:sp>
      <p:pic>
        <p:nvPicPr>
          <p:cNvPr id="4" name="7 Imagen" descr="DSC03386.JPG"/>
          <p:cNvPicPr/>
          <p:nvPr/>
        </p:nvPicPr>
        <p:blipFill>
          <a:blip r:embed="rId3" cstate="print"/>
          <a:srcRect t="7210"/>
          <a:stretch>
            <a:fillRect/>
          </a:stretch>
        </p:blipFill>
        <p:spPr>
          <a:xfrm>
            <a:off x="4427984" y="2492896"/>
            <a:ext cx="4176464" cy="1800200"/>
          </a:xfrm>
          <a:prstGeom prst="rect">
            <a:avLst/>
          </a:prstGeom>
        </p:spPr>
      </p:pic>
      <p:pic>
        <p:nvPicPr>
          <p:cNvPr id="6" name="63 Imagen" descr="DSC03280.JPG"/>
          <p:cNvPicPr/>
          <p:nvPr/>
        </p:nvPicPr>
        <p:blipFill>
          <a:blip r:embed="rId4" cstate="print"/>
          <a:srcRect t="5357"/>
          <a:stretch>
            <a:fillRect/>
          </a:stretch>
        </p:blipFill>
        <p:spPr>
          <a:xfrm>
            <a:off x="539552" y="3501008"/>
            <a:ext cx="3888432" cy="1944216"/>
          </a:xfrm>
          <a:prstGeom prst="rect">
            <a:avLst/>
          </a:prstGeom>
        </p:spPr>
      </p:pic>
      <p:pic>
        <p:nvPicPr>
          <p:cNvPr id="7" name="6 Imagen" descr="logotipo_transparenci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620688"/>
            <a:ext cx="1656184" cy="6521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ACTISA\4. I+D+i\4.1. PROYECTO EPD\Fotos y vídeos\03062013150.jpg"/>
          <p:cNvPicPr>
            <a:picLocks noChangeAspect="1" noChangeArrowheads="1"/>
          </p:cNvPicPr>
          <p:nvPr/>
        </p:nvPicPr>
        <p:blipFill>
          <a:blip r:embed="rId6" cstate="print"/>
          <a:srcRect l="4037" r="11648"/>
          <a:stretch>
            <a:fillRect/>
          </a:stretch>
        </p:blipFill>
        <p:spPr bwMode="auto">
          <a:xfrm>
            <a:off x="4427984" y="4293096"/>
            <a:ext cx="4176463" cy="1131263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183880" cy="517808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¿Por qué fibra natural?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80112" y="530352"/>
            <a:ext cx="3106688" cy="4914872"/>
          </a:xfrm>
        </p:spPr>
        <p:txBody>
          <a:bodyPr>
            <a:normAutofit/>
          </a:bodyPr>
          <a:lstStyle/>
          <a:p>
            <a:pPr>
              <a:buNone/>
            </a:pPr>
            <a:endParaRPr lang="es-ES_tradnl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20140605_105541"/>
          <p:cNvPicPr>
            <a:picLocks noChangeAspect="1" noChangeArrowheads="1"/>
          </p:cNvPicPr>
          <p:nvPr/>
        </p:nvPicPr>
        <p:blipFill>
          <a:blip r:embed="rId3" cstate="print"/>
          <a:srcRect l="49620" t="25598" b="28305"/>
          <a:stretch>
            <a:fillRect/>
          </a:stretch>
        </p:blipFill>
        <p:spPr bwMode="auto">
          <a:xfrm>
            <a:off x="611560" y="692696"/>
            <a:ext cx="7920880" cy="3074418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539552" y="3861048"/>
            <a:ext cx="79928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s-ES_tradnl" sz="1400" dirty="0" smtClean="0"/>
              <a:t>Vivimos el </a:t>
            </a:r>
            <a:r>
              <a:rPr lang="es-ES_tradnl" sz="1400" b="1" dirty="0" smtClean="0"/>
              <a:t>redescubrimiento </a:t>
            </a:r>
            <a:r>
              <a:rPr lang="es-ES_tradnl" sz="1400" dirty="0" smtClean="0"/>
              <a:t>de la fibra natural.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_tradnl" sz="1400" dirty="0" smtClean="0"/>
              <a:t>La </a:t>
            </a:r>
            <a:r>
              <a:rPr lang="es-ES_tradnl" sz="1400" b="1" dirty="0" smtClean="0"/>
              <a:t>nano-tecnología y la </a:t>
            </a:r>
            <a:r>
              <a:rPr lang="es-ES_tradnl" sz="1400" b="1" dirty="0" err="1" smtClean="0"/>
              <a:t>bio</a:t>
            </a:r>
            <a:r>
              <a:rPr lang="es-ES_tradnl" sz="1400" b="1" dirty="0" smtClean="0"/>
              <a:t>-tecnología </a:t>
            </a:r>
            <a:r>
              <a:rPr lang="es-ES_tradnl" sz="1400" dirty="0" smtClean="0"/>
              <a:t>nos aportan una nueva visión de la fibra natural.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_tradnl" sz="1400" b="1" dirty="0" smtClean="0"/>
              <a:t>Optimización</a:t>
            </a:r>
            <a:r>
              <a:rPr lang="es-ES_tradnl" sz="1400" dirty="0" smtClean="0"/>
              <a:t> de coste y </a:t>
            </a:r>
            <a:r>
              <a:rPr lang="es-ES_tradnl" sz="1400" b="1" dirty="0" smtClean="0"/>
              <a:t>mejora</a:t>
            </a:r>
            <a:r>
              <a:rPr lang="es-ES_tradnl" sz="1400" dirty="0" smtClean="0"/>
              <a:t> de productos se demuestran en numerosos procesos con el nuevo empleo de fibra natural.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Líneas de trabajo del proyecto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42864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s-ES_tradnl" sz="1800" dirty="0" smtClean="0"/>
              <a:t>Las líneas de trabajo responden a los </a:t>
            </a:r>
            <a:r>
              <a:rPr lang="es-ES_tradnl" sz="1800" dirty="0" err="1" smtClean="0"/>
              <a:t>estadíos</a:t>
            </a:r>
            <a:r>
              <a:rPr lang="es-ES_tradnl" sz="1800" dirty="0" smtClean="0"/>
              <a:t> de la cadena de valor.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es-ES_tradnl" sz="1800" dirty="0" smtClean="0"/>
              <a:t>1. Innovación en el </a:t>
            </a:r>
            <a:r>
              <a:rPr lang="es-ES_tradnl" sz="1800" b="1" dirty="0" err="1" smtClean="0"/>
              <a:t>estadío</a:t>
            </a:r>
            <a:r>
              <a:rPr lang="es-ES_tradnl" sz="1800" b="1" dirty="0" smtClean="0"/>
              <a:t> de la agricultura </a:t>
            </a:r>
            <a:r>
              <a:rPr lang="es-ES_tradnl" sz="1800" dirty="0" smtClean="0"/>
              <a:t>y el </a:t>
            </a:r>
            <a:r>
              <a:rPr lang="es-ES_tradnl" sz="1800" b="1" dirty="0" err="1" smtClean="0"/>
              <a:t>pretratamiento</a:t>
            </a:r>
            <a:r>
              <a:rPr lang="es-ES_tradnl" sz="1800" dirty="0" smtClean="0"/>
              <a:t> de la fibra.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es-ES_tradnl" sz="1800" dirty="0" smtClean="0"/>
              <a:t>2. Generación de </a:t>
            </a:r>
            <a:r>
              <a:rPr lang="es-ES_tradnl" sz="1800" b="1" dirty="0" smtClean="0"/>
              <a:t>nano-fibras y nano-</a:t>
            </a:r>
            <a:r>
              <a:rPr lang="es-ES_tradnl" sz="1800" b="1" dirty="0" err="1" smtClean="0"/>
              <a:t>whiskers</a:t>
            </a:r>
            <a:r>
              <a:rPr lang="es-ES_tradnl" sz="1800" dirty="0" smtClean="0"/>
              <a:t>.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es-ES_tradnl" sz="1800" dirty="0" smtClean="0"/>
              <a:t>3. </a:t>
            </a:r>
            <a:r>
              <a:rPr lang="es-ES_tradnl" sz="1800" b="1" dirty="0" err="1" smtClean="0"/>
              <a:t>Composites</a:t>
            </a:r>
            <a:r>
              <a:rPr lang="es-ES_tradnl" sz="1800" b="1" dirty="0" smtClean="0"/>
              <a:t> de matriz </a:t>
            </a:r>
            <a:r>
              <a:rPr lang="es-ES_tradnl" sz="1800" b="1" dirty="0" err="1" smtClean="0"/>
              <a:t>cementítica</a:t>
            </a:r>
            <a:r>
              <a:rPr lang="es-ES_tradnl" sz="1800" dirty="0" smtClean="0"/>
              <a:t> con fibra natural.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es-ES_tradnl" sz="1800" dirty="0" smtClean="0"/>
              <a:t>4. </a:t>
            </a:r>
            <a:r>
              <a:rPr lang="es-ES_tradnl" sz="1800" b="1" dirty="0" err="1" smtClean="0"/>
              <a:t>Bio-composites</a:t>
            </a:r>
            <a:r>
              <a:rPr lang="es-ES_tradnl" sz="1800" b="1" dirty="0" smtClean="0"/>
              <a:t> termoestables</a:t>
            </a:r>
            <a:r>
              <a:rPr lang="es-ES_tradnl" sz="1800" dirty="0" smtClean="0"/>
              <a:t>.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es-ES_tradnl" sz="1800" dirty="0" smtClean="0"/>
              <a:t>5. </a:t>
            </a:r>
            <a:r>
              <a:rPr lang="es-ES_tradnl" sz="1800" b="1" dirty="0" err="1" smtClean="0"/>
              <a:t>Bio</a:t>
            </a:r>
            <a:r>
              <a:rPr lang="es-ES_tradnl" sz="1800" b="1" dirty="0" smtClean="0"/>
              <a:t>-pellets</a:t>
            </a:r>
            <a:r>
              <a:rPr lang="es-ES_tradnl" sz="1800" dirty="0" smtClean="0"/>
              <a:t> para termoplásticos inyectados.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es-ES_tradnl" sz="1800" dirty="0" smtClean="0"/>
              <a:t>6. Línea de </a:t>
            </a:r>
            <a:r>
              <a:rPr lang="es-ES_tradnl" sz="1800" b="1" dirty="0" smtClean="0"/>
              <a:t>estudio del ciclo de vida</a:t>
            </a:r>
            <a:r>
              <a:rPr lang="es-ES_tradnl" sz="1800" dirty="0" smtClean="0"/>
              <a:t>, del coste global y de los efectos ambientales.</a:t>
            </a:r>
            <a:endParaRPr lang="es-E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983480"/>
            <a:ext cx="8291264" cy="105156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Innovación en el estadio de la agricultura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5365224" cy="520290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s-ES_tradnl" dirty="0" smtClean="0"/>
              <a:t>Esparto:</a:t>
            </a:r>
          </a:p>
          <a:p>
            <a:r>
              <a:rPr lang="es-ES_tradnl" dirty="0" smtClean="0"/>
              <a:t>Determinación de </a:t>
            </a:r>
            <a:r>
              <a:rPr lang="es-ES_tradnl" b="1" dirty="0" smtClean="0"/>
              <a:t>factores agronómicos</a:t>
            </a:r>
            <a:r>
              <a:rPr lang="es-ES_tradnl" dirty="0" smtClean="0"/>
              <a:t> óptimos. (Densidad, suelos, clima, </a:t>
            </a:r>
            <a:r>
              <a:rPr lang="es-ES_tradnl" dirty="0" err="1" smtClean="0"/>
              <a:t>etc</a:t>
            </a:r>
            <a:r>
              <a:rPr lang="es-ES_tradnl" dirty="0" smtClean="0"/>
              <a:t>…)</a:t>
            </a:r>
          </a:p>
          <a:p>
            <a:r>
              <a:rPr lang="es-ES_tradnl" b="1" dirty="0" smtClean="0"/>
              <a:t>Empleo intensivo </a:t>
            </a:r>
            <a:r>
              <a:rPr lang="es-ES_tradnl" dirty="0" smtClean="0"/>
              <a:t>con cultivos leñosos.</a:t>
            </a:r>
          </a:p>
          <a:p>
            <a:r>
              <a:rPr lang="es-ES_tradnl" dirty="0" smtClean="0"/>
              <a:t>Desarrollo de </a:t>
            </a:r>
            <a:r>
              <a:rPr lang="es-ES_tradnl" b="1" dirty="0" smtClean="0"/>
              <a:t>nueva maquinaria</a:t>
            </a:r>
            <a:r>
              <a:rPr lang="es-ES_tradnl" dirty="0" smtClean="0"/>
              <a:t> de extracción.</a:t>
            </a:r>
          </a:p>
          <a:p>
            <a:pPr>
              <a:buNone/>
            </a:pPr>
            <a:endParaRPr lang="es-ES_tradnl" dirty="0" smtClean="0"/>
          </a:p>
          <a:p>
            <a:pPr>
              <a:buNone/>
            </a:pPr>
            <a:r>
              <a:rPr lang="es-ES_tradnl" dirty="0" smtClean="0"/>
              <a:t>Cáñamo: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Empleo en </a:t>
            </a:r>
            <a:r>
              <a:rPr lang="es-ES_tradnl" b="1" dirty="0" smtClean="0"/>
              <a:t>áreas de menor pluviometría </a:t>
            </a:r>
            <a:r>
              <a:rPr lang="es-ES_tradnl" dirty="0" smtClean="0"/>
              <a:t>a la óptima.</a:t>
            </a:r>
          </a:p>
          <a:p>
            <a:pPr>
              <a:buFont typeface="Arial" charset="0"/>
              <a:buChar char="•"/>
            </a:pPr>
            <a:r>
              <a:rPr lang="es-ES_tradnl" b="1" dirty="0" smtClean="0"/>
              <a:t>Optimización</a:t>
            </a:r>
            <a:r>
              <a:rPr lang="es-ES_tradnl" dirty="0" smtClean="0"/>
              <a:t> del proceso de plantación y recogida.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Empleo en </a:t>
            </a:r>
            <a:r>
              <a:rPr lang="es-ES_tradnl" b="1" dirty="0" smtClean="0"/>
              <a:t>sistema rotativos</a:t>
            </a:r>
            <a:r>
              <a:rPr lang="es-ES_tradnl" dirty="0" smtClean="0"/>
              <a:t>.</a:t>
            </a:r>
          </a:p>
          <a:p>
            <a:pPr>
              <a:buFont typeface="Arial" charset="0"/>
              <a:buChar char="•"/>
            </a:pPr>
            <a:endParaRPr lang="es-ES_tradnl" dirty="0" smtClean="0"/>
          </a:p>
          <a:p>
            <a:pPr>
              <a:buNone/>
            </a:pPr>
            <a:r>
              <a:rPr lang="es-ES_tradnl" dirty="0" err="1" smtClean="0"/>
              <a:t>Pretratamiento</a:t>
            </a:r>
            <a:r>
              <a:rPr lang="es-ES_tradnl" dirty="0" smtClean="0"/>
              <a:t>: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Sistemas de </a:t>
            </a:r>
            <a:r>
              <a:rPr lang="es-ES_tradnl" b="1" dirty="0" smtClean="0"/>
              <a:t>reducción de las partes leñosas</a:t>
            </a:r>
            <a:r>
              <a:rPr lang="es-ES_tradnl" dirty="0" smtClean="0"/>
              <a:t>, machaqueo e inmersión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Sistemas de</a:t>
            </a:r>
            <a:r>
              <a:rPr lang="es-ES_tradnl" b="1" dirty="0" smtClean="0"/>
              <a:t> corte </a:t>
            </a:r>
            <a:r>
              <a:rPr lang="es-ES_tradnl" dirty="0" smtClean="0"/>
              <a:t>a </a:t>
            </a:r>
            <a:r>
              <a:rPr lang="es-ES_tradnl" dirty="0" err="1" smtClean="0"/>
              <a:t>interdistancias</a:t>
            </a:r>
            <a:r>
              <a:rPr lang="es-ES_tradnl" dirty="0" smtClean="0"/>
              <a:t>, </a:t>
            </a:r>
            <a:r>
              <a:rPr lang="es-ES_tradnl" dirty="0" err="1" smtClean="0"/>
              <a:t>robbing</a:t>
            </a:r>
            <a:r>
              <a:rPr lang="es-ES_tradnl" dirty="0" smtClean="0"/>
              <a:t> o </a:t>
            </a:r>
            <a:r>
              <a:rPr lang="es-ES_tradnl" b="1" dirty="0" smtClean="0"/>
              <a:t>bobinado e hilado.</a:t>
            </a:r>
          </a:p>
          <a:p>
            <a:pPr>
              <a:buFont typeface="Arial" charset="0"/>
              <a:buChar char="•"/>
            </a:pPr>
            <a:r>
              <a:rPr lang="es-ES_tradnl" b="1" dirty="0" smtClean="0"/>
              <a:t>Sistemas enzimáticos </a:t>
            </a:r>
            <a:r>
              <a:rPr lang="es-ES_tradnl" dirty="0" smtClean="0"/>
              <a:t>de </a:t>
            </a:r>
            <a:r>
              <a:rPr lang="es-ES_tradnl" dirty="0" err="1" smtClean="0"/>
              <a:t>pretratameinto</a:t>
            </a:r>
            <a:r>
              <a:rPr lang="es-ES_tradnl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s-ES_tradnl" b="1" dirty="0" smtClean="0"/>
              <a:t>Sistemas microbiológicos</a:t>
            </a:r>
            <a:r>
              <a:rPr lang="es-ES_tradnl" dirty="0" smtClean="0"/>
              <a:t> de </a:t>
            </a:r>
            <a:r>
              <a:rPr lang="es-ES_tradnl" dirty="0" err="1" smtClean="0"/>
              <a:t>pretratamiento</a:t>
            </a:r>
            <a:r>
              <a:rPr lang="es-ES_tradnl" dirty="0" smtClean="0"/>
              <a:t>.</a:t>
            </a:r>
          </a:p>
          <a:p>
            <a:pPr>
              <a:buFont typeface="Arial" charset="0"/>
              <a:buChar char="•"/>
            </a:pPr>
            <a:endParaRPr lang="es-ES_tradnl" dirty="0" smtClean="0"/>
          </a:p>
          <a:p>
            <a:pPr>
              <a:buFont typeface="Arial" charset="0"/>
              <a:buChar char="•"/>
            </a:pPr>
            <a:endParaRPr lang="es-ES" dirty="0"/>
          </a:p>
        </p:txBody>
      </p:sp>
      <p:pic>
        <p:nvPicPr>
          <p:cNvPr id="310274" name="Picture 2" descr="http://www.sierradebaza.org/reportajes/reportaje_HoyadeBaza/IMG_25.jpg"/>
          <p:cNvPicPr>
            <a:picLocks noChangeAspect="1" noChangeArrowheads="1"/>
          </p:cNvPicPr>
          <p:nvPr/>
        </p:nvPicPr>
        <p:blipFill>
          <a:blip r:embed="rId2" cstate="print"/>
          <a:srcRect t="9081" b="11461"/>
          <a:stretch>
            <a:fillRect/>
          </a:stretch>
        </p:blipFill>
        <p:spPr bwMode="auto">
          <a:xfrm>
            <a:off x="6012160" y="692696"/>
            <a:ext cx="2520280" cy="1872208"/>
          </a:xfrm>
          <a:prstGeom prst="rect">
            <a:avLst/>
          </a:prstGeom>
          <a:noFill/>
        </p:spPr>
      </p:pic>
      <p:pic>
        <p:nvPicPr>
          <p:cNvPr id="310276" name="Picture 4" descr="http://sensiseeds.com/es/blog/files/2012/10/2-hemp.jpg"/>
          <p:cNvPicPr>
            <a:picLocks noChangeAspect="1" noChangeArrowheads="1"/>
          </p:cNvPicPr>
          <p:nvPr/>
        </p:nvPicPr>
        <p:blipFill>
          <a:blip r:embed="rId3" cstate="print"/>
          <a:srcRect t="3671"/>
          <a:stretch>
            <a:fillRect/>
          </a:stretch>
        </p:blipFill>
        <p:spPr bwMode="auto">
          <a:xfrm>
            <a:off x="6012160" y="2708920"/>
            <a:ext cx="2567608" cy="232175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Nano-fibras y </a:t>
            </a:r>
            <a:r>
              <a:rPr lang="es-ES_tradnl" sz="2800" dirty="0" err="1" smtClean="0"/>
              <a:t>whiskers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610616"/>
          </a:xfrm>
        </p:spPr>
        <p:txBody>
          <a:bodyPr>
            <a:normAutofit fontScale="92500" lnSpcReduction="20000"/>
          </a:bodyPr>
          <a:lstStyle/>
          <a:p>
            <a:pPr marL="3175" indent="-3175" algn="just">
              <a:buNone/>
            </a:pPr>
            <a:r>
              <a:rPr lang="es-ES_tradnl" sz="1600" b="1" dirty="0" smtClean="0"/>
              <a:t>NFC</a:t>
            </a:r>
            <a:r>
              <a:rPr lang="es-ES_tradnl" sz="1600" dirty="0" smtClean="0"/>
              <a:t>. (Nano fibras de celulosa). Sección de 10-40 </a:t>
            </a:r>
            <a:r>
              <a:rPr lang="es-ES_tradnl" sz="1600" dirty="0" err="1" smtClean="0"/>
              <a:t>nm</a:t>
            </a:r>
            <a:r>
              <a:rPr lang="es-ES_tradnl" sz="1600" dirty="0" smtClean="0"/>
              <a:t>. Longitud 1000 </a:t>
            </a:r>
            <a:r>
              <a:rPr lang="es-ES_tradnl" sz="1600" dirty="0" err="1" smtClean="0"/>
              <a:t>nm</a:t>
            </a:r>
            <a:r>
              <a:rPr lang="es-ES_tradnl" sz="1600" dirty="0" smtClean="0"/>
              <a:t>. Mediante sistema mecánico: mediante </a:t>
            </a:r>
            <a:r>
              <a:rPr lang="es-ES_tradnl" sz="1600" dirty="0" err="1" smtClean="0"/>
              <a:t>crionización</a:t>
            </a:r>
            <a:r>
              <a:rPr lang="es-ES_tradnl" sz="1600" dirty="0" smtClean="0"/>
              <a:t> y alta presión. (</a:t>
            </a:r>
            <a:r>
              <a:rPr lang="es-ES_tradnl" sz="1600" dirty="0" err="1" smtClean="0"/>
              <a:t>Masuko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Grinding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Technololy</a:t>
            </a:r>
            <a:r>
              <a:rPr lang="es-ES_tradnl" sz="1600" dirty="0" smtClean="0"/>
              <a:t>).</a:t>
            </a:r>
          </a:p>
          <a:p>
            <a:pPr marL="3175" indent="-3175" algn="just">
              <a:buNone/>
            </a:pPr>
            <a:endParaRPr lang="es-ES_tradnl" sz="1600" dirty="0" smtClean="0"/>
          </a:p>
          <a:p>
            <a:pPr marL="3175" indent="-3175" algn="just">
              <a:buNone/>
            </a:pPr>
            <a:r>
              <a:rPr lang="es-ES_tradnl" sz="1600" b="1" dirty="0" smtClean="0"/>
              <a:t>NCC</a:t>
            </a:r>
            <a:r>
              <a:rPr lang="es-ES_tradnl" sz="1600" dirty="0" smtClean="0"/>
              <a:t>. (Nano celulosa cristalina). Sección 2-20 </a:t>
            </a:r>
            <a:r>
              <a:rPr lang="es-ES_tradnl" sz="1600" dirty="0" err="1" smtClean="0"/>
              <a:t>nm</a:t>
            </a:r>
            <a:r>
              <a:rPr lang="es-ES_tradnl" sz="1600" dirty="0" smtClean="0"/>
              <a:t>. Longitud 1000 </a:t>
            </a:r>
            <a:r>
              <a:rPr lang="es-ES_tradnl" sz="1600" dirty="0" err="1" smtClean="0"/>
              <a:t>nm</a:t>
            </a:r>
            <a:r>
              <a:rPr lang="es-ES_tradnl" sz="1600" dirty="0" smtClean="0"/>
              <a:t>. Dos métodos:</a:t>
            </a:r>
          </a:p>
          <a:p>
            <a:pPr marL="3175" indent="-3175" algn="just">
              <a:buNone/>
            </a:pPr>
            <a:r>
              <a:rPr lang="es-ES_tradnl" sz="1600" dirty="0" smtClean="0"/>
              <a:t>		- Hidrólisis ácida o clorhídrica.</a:t>
            </a:r>
          </a:p>
          <a:p>
            <a:pPr marL="3175" indent="-3175" algn="just">
              <a:buNone/>
            </a:pPr>
            <a:r>
              <a:rPr lang="es-ES_tradnl" sz="1600" dirty="0" smtClean="0"/>
              <a:t>		- </a:t>
            </a:r>
            <a:r>
              <a:rPr lang="es-ES_tradnl" sz="1600" dirty="0" err="1" smtClean="0"/>
              <a:t>Sintetización</a:t>
            </a:r>
            <a:r>
              <a:rPr lang="es-ES_tradnl" sz="1600" dirty="0" smtClean="0"/>
              <a:t> por procesos microbiológicos, (</a:t>
            </a:r>
            <a:r>
              <a:rPr lang="es-ES_tradnl" sz="1600" dirty="0" err="1" smtClean="0"/>
              <a:t>Gluconacetobacter</a:t>
            </a:r>
            <a:r>
              <a:rPr lang="es-ES_tradnl" sz="1600" dirty="0" smtClean="0"/>
              <a:t>).</a:t>
            </a:r>
          </a:p>
          <a:p>
            <a:pPr marL="3175" indent="-3175" algn="just">
              <a:buNone/>
            </a:pPr>
            <a:endParaRPr lang="es-ES_tradnl" sz="1600" dirty="0" smtClean="0"/>
          </a:p>
          <a:p>
            <a:pPr marL="3175" indent="-3175" algn="just">
              <a:buNone/>
            </a:pPr>
            <a:r>
              <a:rPr lang="es-ES_tradnl" sz="1600" dirty="0" smtClean="0"/>
              <a:t>El factor clave de esta línea pasa por el desarrollo de </a:t>
            </a:r>
            <a:r>
              <a:rPr lang="es-ES_tradnl" sz="1600" b="1" dirty="0" smtClean="0"/>
              <a:t>procesos óptimos de fabricación industrial a gran escala.</a:t>
            </a:r>
            <a:endParaRPr lang="es-ES" sz="16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48" name="Picture 4" descr="http://4.bp.blogspot.com/-ilrv9TA6xtE/UWVpXdvdJiI/AAAAAAAAdnQ/ozA5bLcBRow/s640/Nanocelulosa+cristalina.jpg"/>
          <p:cNvPicPr>
            <a:picLocks noChangeAspect="1" noChangeArrowheads="1"/>
          </p:cNvPicPr>
          <p:nvPr/>
        </p:nvPicPr>
        <p:blipFill>
          <a:blip r:embed="rId3" cstate="print"/>
          <a:srcRect l="4722" t="3490" r="3200" b="5759"/>
          <a:stretch>
            <a:fillRect/>
          </a:stretch>
        </p:blipFill>
        <p:spPr bwMode="auto">
          <a:xfrm>
            <a:off x="683568" y="3356992"/>
            <a:ext cx="3456384" cy="2088232"/>
          </a:xfrm>
          <a:prstGeom prst="rect">
            <a:avLst/>
          </a:prstGeom>
          <a:noFill/>
        </p:spPr>
      </p:pic>
      <p:sp>
        <p:nvSpPr>
          <p:cNvPr id="313350" name="AutoShape 6" descr="data:image/jpeg;base64,/9j/4AAQSkZJRgABAQAAAQABAAD/2wCEAAkGBxQTEhUTExQWFhUXGSAYGRgYGB0cHBweGh0cIB0cHxwcHCggHBwlGx4gITEhJSkrLi4uHB8zODMsNygtLiwBCgoKDg0NFw0PFDclHyU3MSwsNzQsNy8yNys4MzcsNys3Miw3NDg1LDgrNDcrNysuNywrODA3LDcrLCssLDUsLP/AABEIAMAA8AMBIgACEQEDEQH/xAAcAAADAQEBAQEBAAAAAAAAAAAFBgcEAwIBAAj/xABIEAACAAMFBQUEBwUGBgIDAAABAgADEQQFEiExBkFRYXETIoGRoTJSscEHFCNCYoLRM3KS4fAkQ1OissIWJWPS0/GDsxVko//EABcBAQADAAAAAAAAAAAAAAAAAAABAgP/xAAfEQEBAAIBBAMAAAAAAAAAAAAAAQIRUQNxkfASITH/2gAMAwEAAhEDEQA/AG3aW/BJmYZY+0YBsZAolQPZ4knfoIRUsH2rTBo2fHM+1nxrn4wb2sJ7ZSd8tc+haPF1JVTzPw3wATaySszBIamUvEp4MxPpkKxMZkgJMwFQCGCUz1OteMPW1ttpb5iHTuov5VApTmawKvewdtgmD20OY94fqIATYW7rczUef6Ugps3eZs8/DrKYVZfLvDg2Z6wHlPRgBmDX/wBxqsy1n/lp6iAqVnI1U1BoQRvEHJtikWqztLnorqpxBiAWQmgLKSN2RI30ie3Ve/YMiP8As2r+XSp6GuYih3KRiwMe61VPQ5fOsAnbN3DOslonNPCzO4VQkV7QMB3lGQAoKZVpWkMq2UuzowoZqV45kHfv7wjoh1kTqAjEqTN8tjliHIkCo5RysNl7CYsupxgszNqKthIw0+6BmDvzgO91ywknE2WLXiFXN/GpC868oVdtrD9ali0KvelZMo/wycupQ+eI8IIfSFeZWeslRhXCszLQ1JIXoDiPlwjncturQ6g5EHfXUdID7sa9Flg6Voelc/QwAnSCpmS9GGIdCKj5QyLY+xnMoJwFVKf5q/EeUDtoRhtprowEz+M1PrAedmEE8qTphr4mg/WCW3q0mWWUNFR2/M5X4AD+Ix+2NsfYS2aYMgWc/ujQeI/1R7vRDOlpNbN1c1/+TXwqBAebmFGQc4U7HYAo6ZV6Q6WCVSag6QpXjaxLFBm5zoN1dCYA7dxIlADUv8BWGezzMEovMaiilTqc9AOZhc2TkMyKXHEjxP8AKCe1FrAluCwEuSQW60NfkPAwHVtrpaVVZUw7iSwHygxdt+K9Hl1U0zVs611iATtpXmTCF7qcN55k8Ydtj7eWkrXU+h0gGH6RbpkzVWeZdVPdagzlnca8D8hCrZblmLJnfV6uzUVd1KnOKFYLSGBVwCrChB0Ijha1l2FKjNGPcXeeRPKAUJl1T5KK06lTw4wbuOXiPSAt833Mn0xEBdygZCDmyY18IBH+lCcy2+UmeFZa04VJNaQc2D1PUQc2nscudOKzVDKoWnFctRH27bq7EhlzQkUPTdAebTMxSl4qSK8oB7V24JZ5YIqSWp6QSn5doODH4ws7bLWyyn92YR5iAeNpjWbLB+9LFOoZv1j1caeypG+h84HbeTyk6y+68uYK8CGT9YJXVNoGfeqE+Sn5wCf9JVi7ULa0A7rFZnJWICTB0GR8IAXXazQZgkevOHqxMtDLYBlK4WU7wRQg/rE7ve62slpEupZAtZbaYkzp+YaEcYD9brGFmq6+y1cqeyeHju6GPN0ir15fExtkTsa13HjHO6bPhmOOlD1JpAa70QY0HIjzww67H3n2kpGrxUn90kQl3sO+p4A/KNn0d2rKZL90q4/MKHyIHnAUi2zlae6Po1HU+7jFT1Fa5QRl2QsoQj7RRWWffHu1313cD1gBezUMiYTRWBl14MpxDwo0HLttAwhHNBqrDVTxHLiIBM2/THKlTt6h5TeNGQf6/KFrZq30ZlOgpTqYo30iWAmxznpnk7U0xLqw5MjE9QYlVzL+0PAV8lrAUJZ+PCd4yjPtVZ8dosdPvy3Unh2bKf8AS3pArZ68Maq3mOcO9js3akFcyvdHLHSvnQDzgAm0dtEoSZAGc6rNyRKYR4t/pjbdUvGhT3hQdRp60hc21fHPlTUNVDGWOi5g+Pehj2ffQg5ZEeMB1SURMJUd4JUDngy9YSrsulZK9paHq5FSaVq2XdUbzFEvKZ2cye9K9x5ijiMBIHnlEo2Ytb2u09rMNcIDADRa6AfrygKdYGVFLYaLLWtOdchXiWyhJ2/JN3TWJzaaleZqxPrDHfFowLLkD2m+1bkBko86nwhf+khgLsp705APJz8BASSynvCKFscfs8PBj8a/OJ5Zx3l6w87EzamavusPUfygKJYp3nBC2hLRJaUxwk+y1PZYaHpxgba5BTAwBoyg6R4BFRU0FIBDtcx5cxpcxaOh7y8eDDkdYetl5wp5QP2mun62gdKCfLHd/Gu9Dz4Ry2Qn15HQjeKQA3araBpF5TVf9mSoU+73R6Q03Xawy5Hw3dYWvpMu4G0ljmsxQejKKesctkLUcWE7hAMd8LSY3M184UtuB/ZJZ4Tf9phvv80cHiBXyhZ29l1sIYbpq+tRAOG2dn7SxKRngmo3mSp+MebHMVZMwtoQE/iIFfLOOm0TEWdM/wC8ofFcoBX9bOzkyFH95NJPRF/Vx5QHudKKsRwNDT0PSPF6WBLVJMpjhI7yP7jf9rbx03iO4ImJnw7N6a4ToR0/SBVjtxWYZEwjtUGRrk44/wBcYBLTHLmukzulThKncR+uvMGD9h3GC+0NzfW1UocM5MhX7w908xuPUb8gN1z6syioCEKARQ5VrUHQ1rAdb+FDXghMYth7ThtSrudCviO8P9MEdoB3XP4KesLd2OUtMll1ExW8Aat/lrAW1rOJlnYb1ZXHhUH0PpGKz3jhnNJPsA4VPAqMx0+EH7hTv4TmDVaca6eZpCBd8xnHaN7bNianFjU+pgKTZJqzZb2ed7DqVr7uIU8ojEuwzJAny5q4ZiBgw5hQKjiCMxyIihXNeQagOh9nkfdPKvwjVtXcf1uS7oP7Sssqo/xAPun8Q+6fCAl2zlowOBuIr4gj4xXJilbJOZBV5cosKZEGgFQRnlr4RKdl7OHnodQFDdd49YrFltpWstdcBY8yQSB5fGBLojNKDyDme6Q40yFKZeBygncSNVftCADoAKUG7ME06UjNaJIkuyL+zYVT91tB4aeEbLImGh46eEV+Mazr5+yGS+5QaWjVoCsyUSeLqSn+6EzYDZ8yJYD07RiMXAUyA6DM+JhwmTA0nC2jiq/vIxHwgbbfsrPMI9phgHV8v9NYsyApk8TbU0waNkld6rQD9fGPv0p2IG61C5vLmrNf90hkA9axzuaXitBA+5SWOpIxetB4RtvKaJ5nSie7MBljyoPUAwEPke2sPew8oAzG95/RcviTCIJZV8JFGU0I4EZEecU7Z+y4FXdSlepzgNm295zEnSwGOGXKQhd2ZOLzgnYrQs6UGU5a9DvEAduRWao4yF+LQpWK/JtkdmQhkJzU6Hh0MBU7OlMxG+TdOOaJsv2jTGvEj7w58YW9ntpZVpFZZKuBVkbUdDvENVlnFaODv8jADr+uJrSWBIRgSKMOdQYXrHs/Os9oUMAQfvDTSKULN9YONSMerD3hx6xgve6pqHEymm47soBY2g7rrX7yjzGRgHtohN2kjdMWvSKLZZaPJImoGoQBXdWBt+bNK9iny5RqGFQp1BEB8viVikAcJq+oYQkfSC+H6mDwnHzMsf7Yo8sCZJmA5UKMOobT1MTv6V5ZWbIpukM3gXavygPmzNtBUBq0phboR/XlHLbSyMEFoXKZJBRiOB9h/DT8wgVs9MalQCQuTGnHdpDtKmB0q2YpgffkdD1HyEAFuG9e0QYhSYB31+dP6pG62XaJpM6X+0NMQ9+lafnHrCLbFm2edgDfaIwUn3tM89QwNYdblvEOMSnfRhwMALvShDV0Ip6mMezlirMDEZLp4a+nxg3tPI7RS6Ux5Yh7wGdRz5b473DYCksEihO71Py8oB5uZiEltvoPTKF29LH2drnoPZZjMXpM73xJHhB6wMBJUE5itRyJyPStYybTr9tIf35ZHjLb9HHlAL1hmBZjSzqWbD4Ur8YcrvtJoNzD5fMRO9tWMqejrqGLjrRCYcLttQZAy6HMQHS13CizXtcuio5BnKB7BFSWHANrTcesDblt5aeZjZYmxU4A0IHgDSGGRax3pU0VRwVYcVIzpz/QQp2qyGzzjKJxDLC3vKRk3p51gN1tsuOWQPas7nxStCPDJvAxivieUeUNKAH5n9PCCUq19nambIhqPQ6EMoqPjHG/rEnbDE1BWqE7w+ajrUU8DAEbHNxBE4En+Kke9p2CyqAVdAZwA/CCq/Mx82csxJA3io+QjvtHILTiyCrKAAPeQajrr6wCvsyvZymmn7qM/jTL1pA+xOaJxp/XrB68JAlWKaBocKDxP6CF+yLoOXzgFfaS6P8AmIIHdm0m/wDd/mHrD3NRZSSpf949ZhHImi/Axouy7UtBq9cckFl5g0xL6AwuzrYZlvnsdEIlr+QZ08SYD9tgPt5POTT/ADNE0tU6taaVrFK2tP2tmP8A0iPJj+sS5siRAaLstzSZqzF1U+m8eUXvZqcHPZnSYMup0j+fbPKxMq8SB5mLHcc8jD+HTwgG670bEe9hCmlYLzL67oloxNDUlt/LlGa3TJao092Almh/Mw0HOohcW1YjiXSALWu0UlzKCjAg05VzjlYbeTnuEeJFp7wxZ7jGafKMidgPsNmp5QBK680mD90+TfzhU+lL7ObZ5mBGrIZSXFcJVsVKaZhq+Bhpun744r8xGP6R7vE2STSuAB6a0ZF73+R6wElsd6TphGKYxyrQZAdAMoa7ivAE97Q91udd/wDXCEqSrIwU676ZVyFADwz9YJ2S0YHB3HI/IwBPa6y6TKVZPsmpvB9lh8PzDhGC4qqMv64wxznDpU8MDj8J0PUfpA3ZO5WaY8sgkI1CwyxZVy6jPfSAN3TYTOYFvYHqR8oY2s285Aa9I32G79FUa5CmnICONvtctqSJRDd7vsNCeA4gZ1PGAXJV5EXgJRyU2eh/erjA/h+MHL4cPZ5bVq0uYTln3XXPPQd4CFNbXJnz1nrSqTNaaqDSjD93Qw8WWWXSdJ3spp1XvD1EQmaI+1aCdhABBKo4qDlVc6joPOkE7gmKqiWCa0qoINKUzz45QQayB5spye6ZY/ylqwEtlpKTMfvupHIUYgfARGry0uXT1qYffcyWtlEpphy7MFifwjWPNtsv1mSAM5ssl5Z97LvJ0bUcwOMe7vtCmjUqpGYO8HIg+GUCLsmGzzmsxb9mR2ZOrKc1PWg+MWZM9vc1kOPvIVPVDl6NHnauYJtjJOqAjnTIj1B84Y78u4PK7VcgGLsOBINT0ai+NYXrhmByVYVUiufKhHrAH9lUNmspqatLlqtTqWY6+dT4RuvJ6mVMG/I/EeoMBL+tJSXJUffmNMPPswAB/wD0PlBSzHtJDqDmnfXmBmR/XEwGLaqysbKrLmqvicb6UoDThUmFiwTB2irvoD51h1l28JMocwFCkHeCMx6wiX1dj2a3mgYyGlqZb7sq5E+8NIDRsBPeX2YmVxAkEnXUiAt3sRMcN7SOyMeJU0r46+MMFjTuPMY0oRTmWNAIGXjIw2mY3+IRMHioHxBgOe1ozsh/DMHkyn5xN7yl4Zrjn8Yo+1jfZWU/imDzCGFe/LvV2qMmIEAM2cs+OevBRiim2bukQn7HWIrjZhQk08B8qw7XbI7R6VoN54AanygCV9S+0s0tSaUnr0zVvgINbPXVLwOMRJCE1I3iBiWlLSpSVQovel86b/ER9nXkZFknzAKlZZNIDRKlDHic0UHTeYLXlYvrCUPdcUZOWWnSEa7b6WcVxd0nyh3mT6YGrqoHlAY7uOTdPmI/SbYJk+emo7Qih95BT1FR4x4sB7rn8B5QKvOz9jbZk2Xkk1u+o+7NoKP0dfVecBOb/u/sJ8yWSMmNOJTUehGfOM02ZVcVR71d0P30gXLNtAl2izoXLDA6r7QNcjnoutTuyjfsnsotnCvPCzJ+vFE5AUox/EfCAw7JXBNnIJkwFJZFO8O8w4qOHM+sUO6bFLSktJdAaAGtTQc453hOl2eUbRa5olSxvbMtyUakwl3vtS1pPZylMqToVrVm/fI3chlAFNvdo0s8oyZDhp02qVQ1CKMnOL3jWgA5mAey7dnIDD7kssOGQNPCAW1krC8ttyq9BzOCnwgxMJl2GcRqJVB1JUfOATb6lGRNDSskapUDTdVfD5xWdnbdUSpvvKrH5j4xOJTifLod+/3WEN2x849ggOqMVpw3/OnhAM1ssoWq707VAeRFV+MIu0LVsnaDWWCw8QAPI0PiYodp/aSW3OKeI7p8aUhESzAqZDaEFD8K/OA9bLXgJkpTxUGnX2h5x929lEyJVpQ0eW6ox6tVD54l/MIU9h7YRiRtUbMdahh5iKPZ5azVeS/szBhJ4e63gaHwgN+ztpWdKo2SzFwsOFRu6awnbM2ebKmTpc4ATJTdmaaHeGHIrQjkeUF9nGMmqPkQSjcipIhmt1iE5MSgdqgrXeyjd1Go8RvgFfayacVnln2RKL1/FMYg+QVfWNuyNtAdcWnst00/nHPaiWJgVhrLVB1VwM/Bq+fKAt2zSrHgc4Dz9ZeXa58p8iJrAdKmg/hpBgFp4WWdFOI8uXjSBu2cj+0JMA/ay1b8y90+OkGrhWiDERWlWOmn6QC7t1MFnlWWXWjTbQG/LLBFT+Z18jHO+07sl+IKH8pBHoTHr6Vbta12WXaZVaWcsMO8owU4vAivQx8xdrYUfgyt/EtD6wGPaGxGbZZWEgFJtc99UI+UId+LNlzKmtMIHKKJeBH1SpNKTF16MIBlVfLJq7oDXdUv7JK6lRXyr84YZJ7OTPfhJc+kDLJKrTlGraO09jZHb3h2Y8c28lEAP2GtP2Uuh9kYT4ZQx2yT2tntEsavLYDrQn5Ql7GzVrMC7yG8/wD1D1djUYVgJ1cM6stG30+EUiRbD2KtqFOfQ/zidWGyGVNnSP8ADmMo6VqPQiHzZU4kwHQ90/KAJ3a1VPOWfhGW92BmOCDRlWvHNRQjmDmI33cVxEAUFCAORrGa32ApaBMJJrKQAbsqgmA63dZcAoWq28jIeW6C9qt8uxyHtM3NUAyBzZjXCgrvJ37gCYxWXWF36Sp3aTpNkKkLLAnVr7TtUHwCgr1YwCbtRfk60l505hj0CjSWCKgLXhRhXWpqY7bLzCw71aigz/WMFvbCxqoLMSSCMhTIeWfiSY17OMa1JzoPnAGttrJUymrpVT0cqAadco67VCl3zqalpYFP36n0HpG2+ZeObKXl3ulRQ9aiNN83X21lw5/tVag30V8vUQE4uacQ1Pun0MP2ymkzmVb4iFC9ZqSfs1ALjLCNB1/SGHYucSaHUoR5GsBRrIuOWvFHDDocj8j4RORahVOLAt6xRLmcklRqylRnxBA9Ykl4TSrSK5ES6Hxb+UANtH2F6Gnszsz+cVr/AB184frvn6VhZvmSsxEeneWqg76HP4iC12zaqG469YBkvaUD9sNJmTcnAFfMUPgY+Xbb5kvCDXLQ/wBcI23DKM1SrKDLBGppVhpQ8vmY7bS37ZbuWWZy9rMmexLXQAUBdidFqRnTpWAwbSTQWSZQATEZSBpVCD4ZMMoDSbJ3C3CkHLztJtkgghcSd9AooMvaHivwHCMcwgSQu899v9o+JgPN62btJNmf3GdD0IUwC2mvcysFnXIzFLsfwggYfGtT4QyPN/sbNuSYrHpRv5CE6+5faKjn2qk1+IgGGx2/+yg/iXXmGBj9d1hVpM6XLFFKkqOGHMAchABbRSxMfdKHoK0+cGdkrwphbdiz6QC9tQP+XuT/AIss+phFIImymUkHGBlzIim/SRYjLsdpT3JqeWL+cJ+yd1mfMVyO7LIbqw0Hz8BAPV3WLMLvgNt/ax2gkZFZda/vHXyApDtZWWzy3tL/AN2pZR7zAVAiFT73Zye0NWJJY8Scz6wBu4E7C0qAay5gp0OoEUewvEtS2YGRt2R8opl1ODnxgA20dkwW5mGk1VfxAo3wEGNnjh849bXWfFLkzd6MUPRs/iI53Sc4Ahs+/dFeB+cH7ccUuQ/FWXyIP+6Al3y8IA4A/OCq1MuTkMncGumYQ58qCA8mcshe0YVNaIp3t+gGZ6c4AbRr21nadQvNlBnBGpU5uPQN+WDDulsJ7gWWuUpmNDT3q6gMc8+UcFkPIajDMf14gwEstUrG44gUboAKn+uMEbiFWJ6UjVtXdYsxLoPs51cJr7JyxS/DUHhTnHy4JVB5QDfa1VZkup7zKcI3mmuXAVECPpBnzkscoymZUaawmlTTLCuGp4VJz5x+vZ626zn/AKM0f/X+satpbbgWzitKiY3mZYp/lgJlY5VWy0Ah32eYS2Sm6sC7W8rLAEDanDT1pHa65/fTqPWAp9hm4HB4EH5xNfpAk9na3QbsRHRnJHxigWKbVVPh5aQlfSklLYjnJXkKfFSyt8vOAwSXxyWA1w1HUQybL3UzoGbuo2YG814Dhzjxsbs8yoJtoBXeksihI4sNw4Aw6LMCoZhUsFpkozY7lH9ZCA6taks6riHJEGVac/dHGEzbe4P/AMgRORgLSq4aHJZiVyXXusNx0NSDxgwt0Wy0P2joEDb2YAADQAa5RptVyTJS48QYClaVyrpAKOw96PTA4KzJTYGVhQ1HEQTtIKWiYh9kkFP3CO75aeEFZlhSeQxIScBQTOPBX4jgdRHq13a01MJWk+TUqN7DUrzrqOfWAwlP7JalHuV8jCbbJ9AineD8RFDuiyu/aIUbvyyBUHPKJTfr4EkV7pBYZ5aBeMAYRgbLPXcZR9Iz7LWorLAPHWPt1y2nyJiy1LFkIGEVzg1s5sbamRe0QSgd7/oDAGNr7AbbZpiIwV5ioanSqUqD1pHPZ3Z9bOiygahR3mPH7zdIZ5NyqgCKxc76j4U0gFtNOBlNKkzBUN9qRvGmBT1pXjSkArbWXqZsm0OKiWiBUHItSvU6xH5rVJPExVtpbP8A2K0j8Kn+FgYk8BvkT6pQ/dPoYpmxluxSVO8d0+ESmznUcRDt9H1opiQ7+8P66QFVWQJ0t5R0Yeo09YXLuYqxDajIwdu+bShgVbpWC0zBxOIdDnAGJAz84KpL/srVIUBu85NAq0bESd3CsD7PL7xjFt/JZ7tmKgrhdGYcgTWvEVIMAr3z9JBSYFsiI8tT33dTim8cP+Go3E1Jhrsd8LaJIcZjVa6gHVf63xC5cypMOOx17CUeyYgK57pO5jlTofjAUeddy2iU0pqd7vKTnhdfZbpu6EwnyJbI7IwIYGjA6gjIiG27ZhzG8f1SOe01hDqLUg7wos3mNFf0wnwgA1tU/WZZpWkpxrxMv9IwbY2j7WShFB2OWetXYwamLWbXgCPVYVtvn/tqDhIlnzxmIsWxyk/YGSbOMZYcM8oJ3RKJmAcMz4fzjPYEqCeNPSDt32YS1Z2yrVj+6BX1/SEl5WyzxuOphJ5M9zvUMvCh88vlDJZrvkTQk2bKDzJJIlmns46E5aHNa51pCZsjajNkCeQAZtDTgBu8yYfdm3ybKuVQOYrT4xLNjtSAEipJ56xps9VQEkIp3sQK/rSAVuvtVYpKHaTAe85HcU8vfNd+g5xkdi05RMJZtWJ1pr5UgDNo2sscuYZBms8waqiGgOvtGg0jneO21kkShOmCaFduzC4QSxIrQUyApnnE0veX9uJ41bM9dYJWuzi0WV5dKsAJifvS86eIqPGAYLNeUqZ3pTVGtCKEQxWC0Y1BH7SXmtNSozK+Go8YiP19pMyzzU3ByeathH+2vlFHuS9QcE1DUGjKeIgGp7XhmUV8IJqoxUyOeXLdBCXMMxSJiK5FKYlB16wvXzZFcI6j2PtE/cYjGv5SIE2tyJrIzMUI0qdGFP1gG+1zMC17ktR0UekCZm09lAYrNMygr3Ac6czEqkXdMs1qnSXZnQgPKZiTVSGFc657jGy687NMI1EswFDXaZpsi0FZYljsm31b2Tvif3BbMaihyIBhj2VOOROG8yW9AaxNdhbUcfZnTDUQDjtc+Cwz2C1qoTpiIFfCI2Y/oixOglsrriSZRWB4UMTHbDYB5E37A4pbZqDw6wCPKOY6w4bLKVnqw9kZQPsWy71rNIUDOgzMbXtYQqQMKA5cTAVWxGP20EqvZTRu7jfKMd0WkMgMGxLEyW8s7xl1GkBpmJhZhwA86R5aeBL7wxKzhSDoRRqjyj9OmYmdveYnwqaRkvKyl0kipCh2Y01yUAD1gJntBsi1knnB30YVlzCQBThzYZA+EDbts7PNoRkMya1rTQDgK5xbHsCPLEuZLV0OYD69RoQekCrfs9ZJMt3CdkB3iak6bgDv5dIAHdN9AThJY1cIHJ5E0APE76w2JeKidMUAYQaYTmCpzoeRBiG3ReZa19scsbGvIHICvACg8Io16TSry5y5Y1oesvLPqpHlAMduu5BMJlVwnvCuZFd3hSED6QSPr7LvWVLr/DX5xQtnp3aGuoOXlAvbnZKTNtLTGxozYe/LNQ2FVWjKcq9CIBTuKzEhV8T4xv2jtARChBORZwNSu5RzP6Qcuu6klKxzIGZJGvAADTOMlkulXmYpjYyxxUpRcs6cwMoA9ZrOECoihUUBVUaADdByUcNnnn/pt6ig+MDpYqecFZyfYYR7Uxgo6DM/LzgFe7rOkpGmzBSXLXE3MD7o5k5DrygLdlumTpM20TD9o8ssabsWVByANI8bd313GkICJakd7/Eb3h+AbuOsdLNLw2N+iDzYQAp52MivGCV1uZbg8MxC+0zDNlDc1Qeo0hns6g4ScqZQCD9IdJVpaUnsgA+Dd4D19IKfRreeNGkNrLOJeak5+R+MdfpRsFVk2ld1ZMz/AFSz09oeA4wpbMWgybUjjQ1B6HWAv90zsSU1Kd9eh9pfEZ+BgbtPIAeU6+y60H5Tp4Vj7dFqwkMNNetf1Eddo7Kz2dxKzdAZsoe9l3k8Rl1AgME2wi0y8H94pqh+K9D8YULmBWyzK5ELQ8QQ1CIO7M3wk5Q6tz5iCO1V3AyJk5KDFhVwNxLKMXTjAZNjXo9NxDKfEGJlsMPtm5IPjFB2am4Xyzo5HkYBWO4/q9vtSD2e6U6MWNPDSAZLxtGCSprnjHjk0bQ31mQ0v7470s8Dw8YUvpKnmXZbPT2u2LDwT+cftmr6DqrDXeOBgFaxWmcruLQ1KZUPGu6MN8WVj3i1V1/9Q97e2CXMT60FLNkHA4DfE5vGYwYUNRugKTsXbMcummhp4frDpZJlCDEx2Kt47pOWeE+MUmyjhAbPvGMG0l9rZ1lKKGayuUU5gCoBc8qgUG+O93zaqpPD4QC25kpilu+QSQxJ30DH4wA+VeJdqzCSx1J/rSPd5p2srApowIZc8iRXI8K1hfu+2LMUHSvpHax3jUlTUMpIYfPpAAbVZ6zKFcLg97Kh8eMOqTTMsgO9SH/2t5/IQOtshZ1CcmAyb9eXwjvcSMA0thnXTcQeHKsA77G2MhUrq7V/iIp6R1tV6rac/v42GW9a5HqNOYpGm7XwBj7iMRT8KH5isB9j0EizfWZ5GgJJy19kfmJ15wAjb+1zknWexycS5drMYAjFX2VrSlFFSebCCmz1moC5Ndw58T8o03jbRNHa61HfUZVbdTcKnLkY72bEFQMAGwio4E5keGkBskax724thkyLOEFMTlWauYBGKlPxYDnwU8Y82XWvCOG3fekzV3yuyI6qQD6Ow8YBUttolzA0mcoKljQH0KniIIzJdLLM/L6GFPaZCxkcSyn+Ew1Xi9LIfxN8FPzIgFK85YAlMdz086U+EMV2tiGHhAS/5GKz1GqsrjwDfrDPsVZQ4qdHYZ8FGvpnAZb3u0TUtVlriJUjT76jEop1FIkFzzftUrpX5RXZN4dpNa0DVphbp3qr6UHhE72vu7sLeQuSMyzV5CYa08DUQFG2YtJaXhOqUHhuhrs04kAjVcxE7sls7GWX3YlDdCSD8a+EOd12iAR9rbGbDbO1k5S59ZgG4H76eZqP3uUOty3mrpRhVHWhU8DrHvaW5harO8n74OOUTucA0HRhkfCFC7JrKFOYGQIO46Z8NKeEAZNy/VXCqSyHvKTrTgeYjVaE7SYGoNKdaQTss1Zsoy2IBHeQnceHQxsuy7xiGI90ZseQzMBK/piBxWdOGM0H5BCps2k6W9cDYDrUU6RUNsJikpPbCO84qd1Spp5Qq2PaCTNmCUpJJ0JFASN0AYsV40yNCDkQd8IW1F0mRN7RP2bmo5cRDRecwS2WpALbox2m0B0KMKqd0AAuK295l45+UWjZ9iZaF8mI0iWbH7PlrRioTLTUn0EU0IVIPGAUrD9JFmQAGXPyyyVP++B+2G28i0ygktJynCFJcKBTGW3MddPOJ/2R4HyhnuzaFpdm+rOk1lpPUmpIAnpJC0U5d0yyaVHt7oAdYL1CAVDU0NNK+fCO943urTBMAmK1KGoA03655fCGX/j1Qc5E39mUClhlm9HrTWjZjDrXOB6bZrgwvKmPjkJZ5hMzVFRw2HLIlyrVPuAb4DNI2nRfaV/AD9YIXXtpIlzA7LNyzyC/N4BbXX0LZN7VUZCS5K/d7zswIAGTEHvHe1TvgCEPAwFjsf0r2RP7u01plRU/8kCdq/pFkWlJctEnhBVpmMICzHJdHOSiuXFjE1EhvdbyMfjJYfdbyMA83JtxKlEB1msgpSgWpA3EFqQwn6T7HWvZ2j+FP/JEk7NuB8o9Czv7reRgLHZfpUsQI+ytJzzASX/5I5W/6TbHNWfjlWqk6tO6nvVGfadNIney14myzGZkmEMAKKKE0YEipFRkMipBBoc9IJ3jtL2kuYolTRjkLKodEKlDWv3gcNKUXdmdwb7ftdY5gld20KZb4vYQggjMftMtAY1X1t9ZpsgSkSeGBJzVKUJXg53KfOJwZLD7reRg7sffbWOY7mW0xWTCU3HvKwrUHLu+sAbbbKT2eDBNxClclplr96DNy/SNZJMsoZdorgZRRUoCykV/aaZ+kAv+LlXtAZM1iyKmJ2GJgsucgx93MMZ2IjjKTXd7vzbJZ31gyrO6NNZ2lmvsCeftxkBXFhQjgce40gPF0bYSpYoyTNAMguo6sIz7W7RyLUbO8tJoaViVsSrmtQy0IY5rn6QFuG1mzzhNaWzAA9zQPUEYWqM0O8b91DmGyz7chGU9lPIxK7KzAkFXVwiHCAsshShAWpVjWtAIDZcjC12aZgMtc8FJs6VLNRhatGeuHPUb68IZ7lRpaBXaQSuXdtUg9NZgzhIuna9ZMpZKyJpACioopBDGYWUUNGYsZZz9kamtAG2rv364JeGSyYSzU1AxLKXAlAKIOzxdZjdSFra8Vyzl1H/7Nn/8sBb7swnF2lNJUuQTW02emIanKadfjEMEo8D5Q8f8RWd1lzLRZXnTlUS2DUphly8KmuClGZmNBp2a65QD3cUlkbFaGktTRUtUgjqcUweUd9o/pDs1mHYFJpdwCTLaTMGHhVJpzru6RH9oLTLndl2NlMkqtHoPbOWeQyzr5wKs02ZJmJMSqTEYOppmGU1Bz4HOAb9s9q5FskJLlpNDrMxDEFpShB0YmsJaMVIINCD8IfLTtwHWbLSzvJRlaWnZtUpLoDKl6CoRy761OMDdGSRtSVtM6eJM0JNMnIEFvsGltjYlaMxwFiNKtnUQCpaZrO9WLV57v5QVsl8pQCYGy1KgHLxIgzK2nlJ2lbPNpMw9pU5PhR0IaoOTYy1NxA11jn/xJYsv+XrWh0KgZ03U4j1gDNi29sktQiyp4UfhT/vgnK+kiwsQGlWknQUWXv8A/kiX3owmTGeXKMtTTu00OEYjkNC1TTnHKxSWExDhb2huPE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13354" name="AutoShape 10" descr="data:image/jpeg;base64,/9j/4AAQSkZJRgABAQAAAQABAAD/2wCEAAkGBxQTEhUUExQVFhUVGCAaGRgYGB0cGBweHBsgHhwhHBwcHCggGRwlIB4fITEhJSkrLi4uIiAzODMsNygtLisBCgoKBQUFDgUFDisZExkrKysrKysrKysrKysrKysrKysrKysrKysrKysrKysrKysrKysrKysrKysrKysrKysrK//AABEIALkBEAMBIgACEQEDEQH/xAAbAAADAQEBAQEAAAAAAAAAAAAEBQYHAwIBAP/EAEkQAAEDAQQHBQQGCQMDAwUAAAECAxEABBIhMQUGQVFhcYETIpGhsQcyUsEjM0JicoIUc5KissLR4fAkNPFDU4MVJeIWVJOzw//EABQBAQAAAAAAAAAAAAAAAAAAAAD/xAAUEQEAAAAAAAAAAAAAAAAAAAAA/9oADAMBAAIRAxEAPwApnR6VPLUoJUBGeCEgDM7+tctJacbQ3Df0pEgYXWhAxiIJ8BtxpZp7SfaKUhIutBZgfEQcCrfw3UHpJF2ztnDEKUfE/IUDLSKVWhyzvq9y5fIHu3oScshj6Va6p/XYZJTeP5RP8RFTwsZbs1kQvA3EqVyIKt24VTavC4w66rNQCR1JJ8ooBtabQEhkb1qWeSAAP4jWL6JWV2oK2kqV4gmtL18tx705IYMbpVP9qzXVZBLpVuHmf7TQUumXbjK4zX3R1zPQYUw0GjtNFlIElCXkeCAoetINZXe8lE4ITJ5qx/pVfqAzFkJjNbscZQE/KgVss9hYkMIHfeIRhnjis9cE9TROtDiLOz2ST9m6T90e+epEftV70MC5bCR7llTdSdnaH5DvGeA4VJ64W3tncDgcpzuDLxOPOaBr7P7OXXFuKiEiQN2BAjZtFaKhsNoKjkhGPhJ6mpT2dsQxej6xd0fhH9YFPtaLWUsK++oJ354+iTQY9aUErUkYqUojxV/hrVvZbYrjdoUJupSlscScT5etZvZWvpXFHYcOtbPqRZLliZGRecK1cgbo8gKCe13s6XlKZC8WgDB+ySnbvBqL1SbULe2Dh2ZlU7so63vCa46yaeWLY8+g4lxUTkReiDvBAqo0UsLQi0JRBWnPaMxB3wZjoaCssoCDaHJGV3xPnSI24pWV4m7szyrrabSQ1jheI8h/WlVmVOOyZ8M6AH2otntEqBJCkdmDyN4eKVeVSej0hrAYrV/nhVK+F2nR4KRecaJ/dx69xXiK56tarKWoF2d91PvdTkBQUGkmVKYYYQCVqDeG4BGJJyAxGJojSlkQ4oNAm6m6O7mQlMAAnIYZ0e64lTwaBAVEwnEJCAB3jOGwAYml2gX/ANItiEpEMoUVqu7Ut4yo7iQBGAxoK1xbVmbEjs2bM33gMcdsTipRUduZNZ//APULriglkdknMqwLhG0lX2T+HxNNPafpA3GWBMvuFxX4W4j95X7tKNXWAJWuLoEn8KBeNAu14fK1ssSpSkw4skkm+oGBJxwQQep3Uss9nxw2CvKrSXXVvKwK1E8pxgcpiuug3gsPKMR2gSOgn50BSz7x3V2ZWGmZIEAFZ4kju+UCvJTPKfTGgdYnylkfeM57sfUigI1Fs8uuL+FBE8VYfOaYaeWC6hoZNZ/iXBPOE3RPOjdQWUospWvG+ZJy7rYlWPEkjpSCyuX09pkXFrcIzi8omMaAzSixLQ+FBPir+1etCgwtXxRhwT/VR8hQtqQXHANgQATuEkn1o2zuiMBhgAOAyoDdlTGvb4vBlJ+rAvT8RxM8hHnVD2oSLxySCozwEms67ZT7uPvLJUeajJoKfSVquKQjapQnll5mq6w6KDoZKx9G2m8udonBPU+U7qzy1q7S0A4+8AMNgyitT0/azZLClMQsJE8XCCYM/DjPXfQfbfaC8G1fESPBak0+tBuMtoH41ZY3sR+7FI9XtGqDVjaMyUX1cO0WtxU8grnTJ21XnytWCUyZ2AJxPkKCH15evpeG4Xf2SJ9KQ6qsXUXjtV6Yf1o7S5KmXVH4T6SaHsCrllSo5wVepoA7WS66sjFS1QAOcAVp2iG02exspGMAyY29oZMYzjlnsqG1bst0F0+9EJ4Tt8Kt7VZ7jNnbnG5ePNSlK+YoEFk+hshRI7R8krO03jKz6JB3TUHpV6XVRkMPD+81Z6w2jsi8rGGyQkdYHyqQ1XsBtFoSlWIm8ufhTirxwTzIoNY1bZDTLSI9xqTvlWKp6qigNbnvqkbCVKw4QB/EfCmzEwtRBk8MpPCpvWlU2hPBHhJPnQT/AGPfIGayP6Ctc0zaxZLKo/8A29ngRtVFweKiKz7Veyhy3NgjupV2ijwR3sfCjvafpQ/o9z/vOCROxHe/iu0GZPgqKEgYk+ZrT9DM9mwv4IShE59wYkeIHOdtROqNhLqwr4Jzy5nkPlVqo33G2kzdwEbbolROHCVGg629ICUJH2UieZx+deLGzISkgwQZ4zGVdE94qJwJX5ZAV90taC0A0jurKZUvbGMBO6RmeNBx0c6ygrZRclPfUlJJOICTeVvywO+ppnSbrxAPcQVQEJwGe05qO3HwFB6jEi1KTlKFSDwIMc8KaWdkItKh9lLh8Ao/KgeOuBtu0u7Sns08CcN+8p8KZ+z+xXWXnTmqGk8veX490VN6TcJZSnYpwn9kSfMirywEWWyNhX/SZLywfiUCuDO3JNBnOtFq7fSLt3HsoYEb0E3/AN8qHSmemwGLIRjLpS0kbSE99Zndhd/NSjU6yErU4vvFJkkiLy1Ek7ImTNetbbV2lqS0n3LOkIMfGe8vwJCPy0CS2m42TuHn/wA131cYuWZMjFalL87o/hpVrDaohsZ+8QPAVVOs3AhvMNoSnrEnzmgGjIUq0ogv2hDKNkDgJxJPDfyp821tPIcaBvBgkJg2h4jvRN0EwM/LDEjgKBzpy0BFnWhGACA0kD72B8e8TzNLLO1kB9lB8hj5170s99Wj4nSrmECPnXmyqxUo5XY6k/8ANALpl8obQhOCnlwSM7ogHHr5qplYmpyyH/ApLbgV2ltUd1sK8SAB/WnXbdmmRmPUjyig46yS3Znd5SE/tKCT86l9A2WJcjFWAFVOs6P9KEcGxxnAmk2iUSsDYnHwoHWoGiO1dD6kylpQup+JZy25JGPOKba4uC0vstJMoU6ESNpJhZw2YeAr7pG2psdnbZZwUruJ+KDitfMnAHjwr5q8zeh2MGULIJyvqJSnyUT0oLBt4BLjo2ILaR+KR/CDSS1WiGXMMVAJ/az54TTO3m7ZmE7Sm+Z3qn+WKldY7YUWdR2kwOeQjiMaAHQbQtTbqcAUqU2RuvBQRt2x5GldrWlDAK9kAD5Z8KL9nf0RdUrNQSQOCVZ9bxoXTrF5d2MC5PSSaBjYUqUhpBzcIUobgY9EgedVLjpcWk8MOUxSHRYJKndiBdRulQx8E+opizaigAkbM4xzoJH2g2k31t7S4pRAz94x1qg1M0QGWoWIcV3lk4AAfZ6DE8eVJrHZS5a3bQ4M1ns0kY4H3o3DGOPKqDSlqDbISM1zPIZ+cDxoD9WNIl21PoBN0Nd1OzurSJiczeNB66N3bSncWx6mlvs9tMWyP+42seV7D9mnPtKELYV8TavJQ/rQedTRdFpeM+6EJPFUzHQ+lR/tBtZW6ygZAKPUkD5VWWZVyyNJAxcJWfQcxABqfb0ebRahdBKgALx91Ak48D57qArVSxKQylpKb7zveI+EHIH4YwKicqtrPodFlZK1KSXCIU4T3RezSicyRhOZ4Ca/KcY0ezMyVbBHavEYbZuoBOOwcScZTSWmHH7y3DwQhOCEgDIDfOajiaBpoW0h4vlCYQ2tIBOZm8CTuyGFLdbbSEvvKEkJAEcUoA8Ns8a9arq7NtxBMm4FH8V7E8czFLtbZKrTdxKkpUP2Ez86AzUqys2h9DyDCgFXgcFRdIxAwImMa86ZYuWp0kYKN4biFCZ5TPnSnVBzsnGlJzvpGG0T3geY2U71kMuZzEpw+6T40HzRNk7e0MtbCoAzliZV+6DTr2k6TIYWBgXnQgR8KTe8MEjrQ2oqR2jzuYabMD7zndHle/wUj11dL9us1n+y0guL3d9Qjr3B0NA10GoWezF1QwQkuK4mO6PSo3RaVKlajKlkrUd6lGVdZNUOuTt2yhsRK1JvRuOzhgD4ipy2vdnZlkZxdHPL50CfR7IftqJyKwfypx9BVu+5KlHaSaldRWyVOubENwOazHoDVCc6A1DiUtlSohMk449OOzmantGIUt8OLzUoKP5cQOQAAovTb83GRkAFqxwM+6OGEnqN1ftDZuK+BBjmSB8/Kg8vqlYUT7oP7xk+gr52sCDsrqy3gpRyAMcTsH+caEUfeH3Z8wPnQetELvJC1bVK8lEJohZvKA/zjXCzm6kDZsGyu1mO3PD1/tQEa2v/AEScc1+if88qC1Gs/bLvH3Zxx+wiL3iTHOKU6626S22mZgqPUwB5VaarWVNnshWo5IKlfhRj4qX8qCZNsVaLSlw4C9gNyUgx6SeJNaHq9YSqxtIAxtDpx2hKVXZ4ibxrN9Cr+kVhghs+JIHpNbLoGxdmw3IxaagfjcJUo9LxoF+sDsrgCAO6OQEJ8qk9b2CsstY5lSuIEfMnwqmcTfcjZM9BgOdTev1p7J1KAe+UgHekEyepmKBFoa1Ta1JHuhJSN2BBPpTvTNnIQgpEqUopiMZwjxmpvVpubUY+8PL0rSLLZu8kECQskHYFJJ7w5UAFuZ/R2mmRBXMQPtLOK1ck/ICvOkcEI3lPX3lUtsloVarS68JupNxocDPmcz+KmWmzDgSMkgJHGABPOZoEpYkoROLqwIGBujFfGIAHWvOtb4LigD7sI8MVeZij2W7tpU4fdaZ9SSfIVJ6UtnfSknvKxVzOJ9RQH6nu/wDuFl/W3ed4FPzq39pzM/oeGJDiestx61nmhZFss0Z9u3H7YrVtc7IVu2TclbpJ3AXD8qCdtjV5cD3UJuychhA51+VpNuytgwCo+42PtH4lxiB65DeC9IOIZQ445ghCSs71EDADiThUPZyp36V099eJjJI2ADYAIAoCnrSt53tHSVrJknlkAMkpGwDAUW4jBKRnXjRFmle3Aegrrb1lN9c4gGOeQoPOhn5LpGRIQOQB89tFabcSHUlfulKUk7pBzxoTVZsdkr9bGWGCE0ZrY1iPxJnDcg0ASNHFhxSdgEoO+9t4wJB40ZblBTaXQISoA7+Bx5iK4W989hJMqQi78tmz+lG2qwFVgZbTJOCJGeLk/wA1BR6p2IpsaTHetLk4/Cnup8TJ61KOKQLU/aF+6p26gDNQT3UBI4gAnma0h4hCVlMANICGxMAKi4nzI8KyG2Em0IIMtIUEow3ESTO1Rx5RuoCtZ0qVdJGJdk9AY6bOgqb1r9wNzsBPM94+AirfTrQ7MLIgBYVhuKSeuFQTlmXalIxguLkncDONA71TsfZ2JJObzhV+UABPmCetHIA25UZakJFxtGCG0BI5Dz20C+qDHWKBfpZ288tQ2wOiUhIjwo7RjUWVR2rcA6JEnzPlSp9cAqJ4mn1jYiz2dCsykuKG4uKKwOiCkdKDjbhdbQgZnvn0T8z1pdYGr6njsASPP+1HaTdxk5q2bkjBPpQ2gRNlLhzcdUfAx4Z0HNYrs0nIVyr4y6O1ubbs/IfOgVWuxdtbm0/dT8zj5+FUWvWkQiypZTgXSE8ezRGHXu14sdnh8uRmgAbd8+WHU1P6ZcVabapIHcahBOwXcSeqiR4UDrU2w9osJMfSOAH8IPe8praNKKuMGYmJ/MuPRNZ57ItH33AtXuNoKj+Y4eUirjWRwqITndF4xvVl5R40CWwgXp3bzhWT6Yt5ftTritruHAAwPICtO0i52NndX8CCeoB3bCayGx5yd4oKnVRqbfG5CifIfOry2qCcE4STMHGVEz5nypH7P9HS++6dqUIHAKVP8vlRKXiu0FAxC0rUDuCO9PKPlQeNT7N2aAT9gFauKjgnwN3woS2W67amE/G4CrkZT5kz0p4pIQhUZqN474j+s1nthtRtFvSpPuheH4Ug4+U9aCs08QlpRGHaXUk8s8eU1mjL/a2oHeryq/13WRZkncr+IRs5VAaCY+kvbEiaCq1ast+3sJ3Knzgc8TWt6wuCLo+I/wB/Kor2caLLbyX3BBcUlDYOYBUCT1jDqasdIt3lYA4SZ86CH1wdStCGpzN4jgk4c5IPhxpLdCU3jEJE0ZprF9ecJ7nVIAP70nqaRazWi41d2r9B/egqNVmyqyKeOBWuBh+b0MUv1hN1CE/ESTyH9z5VS6HsJRYLKi7BKO0P5sjjwqR1mcvPrjJsXJ2YHHzNAz1MZPYyR77qj0hI+VMNZR9IEwJkH92K6anME2Voxgbxj85ivusLP+oWTN1PDYBJoFTJJdS0MQpJnDbEj086pNWWlFkrM9103TySnwxwqRsL0PoJzUonwST4YVf6m2a9YpGa3VnZshPyoAdfbaWrAUg950mDOMnupjfmpX5aiNGCW8feR5iNvHGm/tLtBXbENA9xlMnn7oPQhzxpHYXCGyr4icNsf4KBtpxZOjVhOK7vgEqPj3CRU5q8nFOHupE84xqlsr6SpLSoCltBV05KISCobsccKXtaPDBWAqQT3d8HEyOAwoO8zxKjP9B86Ss2kOBbn2SSE8k7epk0xtzhRZ3nBMhN1H4lQkeEz0pa21cZSkAd1AHj/wAmgGtDJdW0wnN5aU4biY/v0qx0hBWoJykITyAgeQikuqLF+1uPEd1hokH7yu4kRtMKUelG210oClAwQkn8ysE/1igS6bfBvqGQBCeSRA8c6ZdkGbLZ2ogpbBV+JfePXGl9is3aOIbIkKUkEHKJxnhE0bp58qdUdl4wNw2DwoODLV6AKW6APaWx85gCBuhJgeMU2s67jalnMJJ6x3fOuXsxsV8PLVsb2fiA/wA5UB6TdJJGQnwyqUbfhYYZGKiLypxKiccdp3mrDWBxLKSn7TgSE8JxJ8B5ipfVjRpS444rJJKUneoifIHzoNk9nWjAxYy4oYuG8f1aBCR1VJr9a3ScTipxQB6n0ypvpV5KW0tIETGG5KRCR6Gpx61zaGUZQoeoz6/KgV6/quWN4fEtKOhJJHgKy/RjMqSN6h641d+1e1whluffcWs/kCUif2j4UBqPoxKUqtb2CEe4DtO+OeA3ngKCrsw7GzqAEKKSpW+SISOET4zS2wLCXUnHAQeRwNE2F4v2Zx1UCVEAbAApMA7zx30IlQBSc5UlI8RPLAmg96wvluzOKBMlHdx+IxPDOaQagWEJSt04D3RsgZqPhHnTbXTvMwnJSkpEboJHpFcLWnsLKGxmodnz2rP+bxQc12kWpC2Ce9F4fhJw6pMHkaW6q6KDYW6+LqUE4HbdwJO9Ixw2mM6E1ZSo2vtiYabJCzvTEFI6Ynh0qk1zSZQEkFtW0ZG7iDyiIoHOqWkC/bWFHBCVKITtgIOJ4/5zqNJWns0rWrIIJ8MTUt7OrLLylgYNNK8SI/mo/wBo1putob2qCU+ZWr+QdaCMbkmdpxPEmpXWB7tbSltPxBA4km761VrXcbUv4RhzOA86Qag2T9J0tZwcQHe1PJoFY80jxoNm0kyGp+FhASOAaRHyrJ9IpJbM+8smfn61pmuFuDVjfWc1qAA4zJ8cjzrOVsqWhiMVOZcSY2UGjarWa7YmBzjDetVLNfCULUNq4A34mVeQHjVVZAlN5hIwZQkA8UkBR6kk1nPtC0oV251JwS1dSP2QSfEx0oFFhWS+pX2WkR+ZeXkD41t2hbP+j2VpJH1bV9QO8ypXmax/VHR99TCMzaXQtfBAy/cE9a2HSNq+jcVEyY6JBUfJNBiWs1pl99ZMyoJ8BCvOT1r3chKEcAOpiaTuvF11CYzVKuplVO1qxBjMk9Bh86BZpJZNtbKc2oXhlIVI+VP9Ltw6oDYfCp7RC79pccOXaADdDeHmRTe0uFSryplWNAPpg/6e7MFbiU+pw8KE0u5CBsvK9B/ej9KKTdaT9oEuchilPiZ8KTaacJWhIkwgcyST/agqdVmrliKjm+9IO262I/iveFKtK2m8ogbTePId1PlTnSSg0htgf9FoJV+I95fD3lGpNb/eJoKXVOz4Wh8/YKW0D75BnwBnwpS45fU5jgldwbjdGJnmTTy0LNlsQQZCxeUoH43CVeKUQnmKRaKYIYaG1Uq8Th5RQfbaqEXRtHoIFPdQLJcszysATcSMN2PzpOW7zyRsggdBh8/KqXVtq5Z1g5qePHARd9CaCX1zcU7bQyiJTAG6YEzwATPKqD9HSAlKfcQImMd5niaWtNDt331e+4tUcE3o86O0k8E2chJ+kUCEc4xPQHxIoLK0vypSz0x8BU7oxy/bGzji6kfvU5t5uMk7he6ZDzxpFq2gl5k44Lvfs4/KgW672E2m1tgyG0IvKOWClqwnebuewUNpTSN9KUJENN4JA2wIB8MBwphru9CkJBxWgFUbUgnDqZ8KmrSo91KcVKICRvJMAeJAoLnRzQRo1M5qg8e+pSvSKQaZtqWGu2IJIlKBsk/OJ5Cc5qr0zZ7jLLCMQnuD/wASEp87xrP9ek/TNtT3GwZ/F9rzkdKCsbSlTbd4T7qwON3bymkekWlPv9mO6ltME7ATiTzOA6CqWzReA+EBMb8B/nWket9pFlbWEYOPLknaAqYOHAEAbMTQS2slsSkfozOABhR2k7Rxxz3mrrQtmFo0bd+2wLuGZuJlPOU93pWZ2BgqWNycf6Vqfs/VdcuYw4g4femR5JPjQPfZvZosbi4Muu3QeCcPWal/aLbL9tubG0+av/ilNaVoWypaaabRglKlqx4qKj0kkcorEtJWou2l5wn3lnLcDA8hQddOO3bITMG9OW5JjzIo/wBhujT2lqtJGCGktpP3lqkgdEjxFLLU32qOzUe6Z8d441oHs8SlGjR2YgLfUAd4RCSePenGgQ+1i3whizjPFxW/EwPQ+VFaq6LP+lcIwZavnLFRgIB6melTGtz5f0i4Tk1CP2Rw+8TWiWNhSEIa+1CQeYEYnnJigM0SIU+SQT2IOGwX/mQayfXaV251ImXFJAJ4oTjyHyq70PpMqdtSh7qkXUckklP9etRmkxNtU4RMIBHMi76A0FdqJZgHXXfssNBtH4l4COSQrxp/rdb0s2RCftOEx4wf3ZoHVayFuxNTgX1l0nhkmemPWpb2u6SKXWW0/wDTAPUdcpJFBMMsXbS4TO9P5/6AkUc6sX1RkkBPUCVeZPhTB1pJbbeGAIBO+CJE8sqn0uEIk5mVHmqgM1dspUYSDJw8iVHwk0xfQlRUBMojDcCMOsY0Vq/YQizlxciQdmISBeUf5fGlGgHi52q1ZuO+EJEDoCB0oB7cP9Q4T9lCEDkJV/NXawWcLdbdJF1tV48QnZzvQPGvGlkq7ZyM587oHyrpo4JQgspJUpKStStl6QI88uFB60vaiUlROLij/euWqdj7R8KPuNd9W4kHuJ/MqOk1w0ikqGXu8usU70KnsLOZwKu+vfl3U9BjzUaAPW+1FcpmSMN8qUf+BTRuw3VQIIaRHDuiB6Uq0ax267Pe2uFxR3hCys8soqoIEEn7SgJG4GVUE08ItKAPsFA6yCR5xVQwzdT/AOVXlUxo0By0IKphTt4/tTHjFWziDdGBwQpZ/MSfSgl3JBx5mf8AMqjbXpi9bEq+x7uO5WE+ONUOslrupgYFeHhifkOtQdocBWfCg2rXK1hDSWgcVqGG2ACfkPGvmg2QmD8LZ8SI+ZqZ0na/0nSYQmbqZA/zHYAKsLW3cVdBxxkbzhe6CaCK1sem0q+6lI8p+dDaqNdpaQs+6yCvheyT1kz0rhrisi0LB+7/AAJppqjZ7rJVtdV5JwHmTQWDr8J7Uj6tJIneowkYZyqKzPTwUu1ob2rWhGGOBgbNuJq+0s5cYSDtlw74TgnxN7wqS1E0eX7b+kOe41eXwUQkxHJRHlQW0ttm+5kVADqc+gxqK9qbB7Ro5BRM80gAY8iPOnmszsqQgGQE3uEnAelCaxMfpVhChi43jxlAx/aTQS+iESJjFRAHpWj6oD6dsAfbI6IaV8z/AJth9DNhKQT9kQOKjWiaoMlLyAr7DK1civZwwPlQU9qtnZsOr/7bKj1I/vWG2I4c61vWV+LFaTPvAjpdUemVZIx3Uzls8f8AigKtQIThtST5VqOgWQzYrG0cLjCVHmsXj61nGhbL23ZI+Jzs/wBpQj+KrzW7SFxLxBEJSoJHAC6mgjNAWdL1tAAkKcW6s54CVesDrVnp+2di0tUwpyUp2HHM8ITPiKX+zHQ92zqdI7zyroP3EnveKvQUv1tt4etBSj3Gu4nHaDCiOZEcQBQBaKegqwwIjwB/rXl6zl51ltPvOEJHU55bK86JQVpKgMCsxyA86earWX/UhwjBptRH4iQkeSielBaNtpLiUp91JSlPJOHoKw7XvSPb251YMifCNnjJrVdP6UNlsj1oHvobNycryu4g/tEVjNhs98pKpN4gn50Fi0sfo6Wt7F3rd/rSRNn7RTbQxK1JTHM0a89KiRGZ9a96vJi0qcOTaYT+JY+Q9RQNdeLclmyhtJwMNiMylMKUfzKz/FS3QjVyzsg4FQLhnD3sfGIoTWVo2i2MsA91IF/M4e8ryw5xTC3ukBShhhA64CgW210wpwReUYA4k+f9q+aOQUoUccSEz5mh3RhJBgRXZK4bQN8qPyoOmjlFTrl73AZncqe6Bz+VF6RKi2Uie8oXp+HOeX9qEshShBJ91OJ+8o5DrlyrvY9JAJJfkiSQREidkHNI3Z0DbVhoEFYyQ2UCN61f0Bo3S6uzbzHdbMji53RPHAUbqpo5KLOC3BDyyrA4bhHCZ5TSfXZ7vrA+04EdGkhJ86BboBBL7Q2lxPXvCrfWFwNtup3BDeHAifSpPUlq9bWjsQSs8kjDzgdaZ6z2i8I+JRJ+XrQROsLoWSR/0RBHE4n1HhSLVGydvakBWKEqvr3QnGOpgdaLYdBWu9k6pXmcKoNTdHGzoUtWaiI/CPd8Tj4UBmoNlV26rUoZA3N5Wrb+FInrG40/ctZNsQmcmVKPMx8h50BqPalWi0umIbba7qRlJICZjCYB4VzfX/7osbAmPBsfOaCc12V/qyBtCYHNIHjVpoKyQENAe6kT0wPiZ3VKaWsxXpJMjBKUrOPw4DzirTQTtxJcOJUcBGxGXOVGPy0AutLXalaZuoSQknbCBiBzVJmg9V7alReS0AENoSgHYbytnROe2aQ686TUkoZThKb644nAdcSelNdRI7EnatX8PrjNBxtz5cfeOxKrg5IEeoJr1qhaj+nuMH3VoTH40SqOqSrwFcGUGVq+JxR8Sa8WdfYO/pAxWFBQ6ZDrlyoDtI6ODdqDIwRN8cQe964dKtdWXh9OvaRA/CD/AGFA60WNK227WjYkDfg4ZTwwJI69K7aLNxlUZquow450HnWBybE/iPdH7ygn5mswW7JCd2J65eXrWj6dYKmH0JxJThzSQqPLzrMdH4i98RJ6ZDyFBa+z5j6VI+BXaqP4Um7yxA8aI1kSt36JOKnFpQOpk8xAJrvqE1catLhyIS2DxEqV/LTTRDCVvAxJxg7pEEjHOCR1oGWmrWmw2EJbPeIDTM590e8eWKud3fWSaQtFxtRGcBIHE4VV646RL9oUAfo2ZbQNmBhR6keAFSmkHAkJJF43hdG8nLwxoKjVgQbOgAYqIjPNJn1qn0Y2RfSNpA9fmaVarWSX2yf+m2pY5kXR5qnpVNYkhF91WAbBcVlMJE0EX7VrbFlDQUQFPpSRne7NBkGfvx+zUbo9OAG75U31+tbboYuJWB2ilwtV4iQme9mcTSyxSBPSg6KVOVMGVgEAGQMev/NCNNz0rq8gJkSbyQCZ45eUHrQddBpBNoe2qc7NPIYnxw8K862P9gwkfbcULo293PpjFGauWX6JlsmCQVqneo3jPECB0qe09bf0u3pu/VIAug/CkkyeKvnFAw022ENpAGbgBPC6TQz5kxuFFW10LEH4p8D/AHr6hgJ7ywYSCTvwoF9vMXW/hhSvxEYeA9aD0i59F5V5fWVLM5kyef8AmFebcypy40n31qCU81YDLnQazqmf0bR7JAEoY7QcFuEqE7xeUKi9OG9dPwzM597Gav8ATwDbNxORUEJ5NgAfKoJL4ddcQcwshB4CZB6CaBhqQbpcdPwlKfVX8tcdP2gIF4n3UE4dY+VdtDvYrSlMNoaujmpWGO8womlmtCgWXN/cA2/bTh5GgldH6PLziGxgJlR3JTiTPlzIq0t9ol9plGHaLSnDYCcSeMT0FKLJFmYUs++oY+OCeW0/2FGez8FxTz7mJSYSTneUIPgn1FBR+yWxwy+vatSE+Ek+tIV2idIuKnArXjwgirnUBkN2AOfEtxwRuQkJ/lqB0S3etS/uhRy4gfOgPcspW/KfeWAgdCcTuznkKf2q6gETAZR5xgOZJHU180c0lsOWhWSEwkZSTs6mEzxVSTSTx7BRmVLV3ud8E0EHp9SnLQrMqJAEcsK0DVay3ENoGaAASNpxJ8TNSlisn0zjy8Ep92eWJ6ZeO6qX2dWvtrU5OS0QgHejveMAnrQfG2xEcxwmaVWzvPR9lvE8Vf2GHOapdMNhl94ZgFS4jYReHrFSjhupzlRxoNE1Wc7TRqw5CgFqSkfdJCh1C7x8K62QABvYBKj5f0rro2yhmwhqBfME+c+ZJ61zs7eIGOQHj/zQT402G7ULOs9xyJPwuKMpM/CRAI4g7KU616G7BwLSmG1EmNiSM08BtH9qR6ZtfaWtUZqWTySnujyFaToR1Nrs0Oi8UkJXzHuK5kDHfBoPuibP2dlQ3EKIKlT8SsfSB0pjZCGWXHSBIBgcQJ9YHWvjdmMwrMZ0JrW4E3GgcbknHDvL9YQKCLtAgR41Nre7W1obGQVH5sz5gCqDTbgQ2pZ2DDiTgmOvlNIvZ9Zr9vbJxSiVHoJ+VBr+q9nHb2g7EJSnhn87tfda7T2Oj7Qs4TCeJlQnyFFatIPYvOGZdcCR0E7vvVLe2G1lOjmkJP1loE8ghZz5xQSGkmu0s9nd34eIB+VeGWu7R7LQGimDuUkHwcHyFcLKjAHhNAZYmwi8VZNpKldBMfLmaSsrKlFRxK1Enr8qcaThFmu/aeWBxup7yvO6KVNNwUAnNQHiRQUS2riLSNrbSxyhJFSWjWbpUs5qgA8NkdavtMsQm1xOKF+hqGawW2jjeI5CflQO9H2W+laoB7NYJPAzh4iuWnnS2yJzWbx5Jxjqoj/DTLRDBSxxfWN8wnLl3lHwpFr0T2iECMEJGHNR/pQJLKDhOeZqg1OsV+2NE/ZXe6I7xPWIpNZjLqUDaCeQH/FWOpDQ7R534Uhsbu93leSR40FBrDaoAxBugk88VHxwqD0aezbU6c8QnLdKz6DqaqNZCVgIGa8sBhJiZ3AA1M6WeQ2mCe4gQOPHmTQN9E3hZGyv3nVrUd8Ai6DswxH/ADQ2mGwW0HYHAT+yqvmi7b2tmaUAQQpaZmZEyPU13tMFu4oj6QmBOJj4dkj/ACaCB1k0ipxxKETdRA3yTw8K0rVXRhbYQ3kc1RtUYveGA6VG6K0J2bpcdIhGKDx2qI2QPOrjVF4qSp44IlSgNyEDDxImd55UFFYvodENpyPYR/8Akc9SDUdqux3XniMVquIngZURwyFWGtIKLC2gYn6NH7LZJ8wKQPMdk220mAGkgH8Sj3ufeVQetLuwhpvZF9XOSE+hPUVO2VZdbXjm4oA8imqN5lakWg3L6k2dZRE90jLDnvr5qrZ0foDcsJHcdUXiAUg3llN7EEKgJSBPwnGaCJ1ptWIaQIvRgM4PujmTTTQL4sj1nO2+kHje7qjygk0VpHRLXctX2i2AUiO79I6L69slISkQPsmuSbIkv2l1QFwupVZDjiyFLVKPu3VNyTkZSYUCKB/r6i4tJy7RN0/kOPldqe0FY+2tCB9lHfM5QnEecDrVFr66F2Vp/b3Sf/IiTy7wAjfQ+q7PYsFavedxjckZTxnHwoH63O0dCASREYHdXO12i4qR8XpX3VZd95xShCEtklzHukkADDDGSYzwByBk11lK7qSwom8e8EqWlI7sFakrTAjvScCMsqDHbO1NpeWdi1JHia1LVRCbOG2lDvWhUHfN0lE8AJnmaldF6AUp5Tqgnsu2XhPeKgZAiPdMjEE1dWKzoW/2kAhpoFtYDsEuBIUb5PZEyVC6kFQuiY2g4/8AT13puKxEHDdlU/rLoe0LtMpacUkNpEhJicSeefnVYhmFDE4qAkFWIkjEk4nAZYY1JaxuQ+paVOphS0rguAQ2EQReOOZBIASdk5kITWvVu2rhKLI+oDvSGzE5DLr40b7N9WLU0LQ47Z30KKbqQptQJkjKRjtqOtumny6v/UPiVk4OuDbgAArDCtJ1K7c2RA7V0rcUDKnFk9493EqyAxoLOz2RaLO0gNrmJV3SSCT/AEgVIe1HRb71kaQ3Z3llL16ENLUR3CJ7qZjGr4uYKJv90wO+oA5JTJBwxOOB31nWsDdreZs6m7Q+m8ty8W3HARdRKQbqwTfUAgblKGeVAv8A/RbT/wCmBBYeSUKkhTS0wAsyYKcAAZndNCOAAJQkzABUY2DIcycfCqRhNoZsKu1tCnFqTgkvOKm8jtSFX84ZlRGWzdUtZyMTO4npiB1NB+02nvNJON1HLFRKj5R4UAWD2zRkAJOHFRwHhR7xK3CrOYjoAIFJrM4XbcygYpSscu7iT5UGg6VWItW66rbwrN9EkuOuLAkxdSPvLOQ4xh1q1t9qCu2ByWggwNihGdT+rNhDaFOKN0JUq6YzPu3j6AbSeFBTWZQNoCQZQwiAd90QnPeTNR2tjxVbHJ+yQB0SBVbomyDs31km8goSNicSqZO/AUl1w0S2A8oYPIQh1R7UKUQbgIUxcBaT3/fvqyGHewCb0JPbOuH7KbqeZjyifEVoOrzVyzIBzWSs9TA/dA8ajrJZxKUwRfV3rolRJwwBgExArVbLYmr6RihLae8CoKCQgTiq6mDAxkQnyASOm3/pjuSAJGGzHzqC1utJK0tgyLt5Q4nIdB61eaVs4EvgyhQW4YUFpBC1JgOABK5I2Duk3cSkkw2i7G3aVvLcV3u0CUp7dtgG9ek9o6hSSRAFwCYM7KCh1Ub/ANC2qCJccHDC6MORmgdakqWpptGezhl/nSrkaJZYsrDaifo+0EF1ppRurxN1QJUok5Cd22kXYNFp+0LKgpqAmCm7CyZwIknuECDtoAxaEKWmzqVKlI2/aAgYkfaVifGqNaUsWFYEgQG4O4qBJnZgkjrxrPdVkl62oWqSVOBR4BOXQYDpWlabuFPYqV9cCAneUxMHfOI5UDfTDgU42kjuNy4R5D5DrUjpS1y82g4d4OL8YT/MfCq62++9+q/nTUNbv9w7+FHpQc/aE4EpbRgbzhPRJkfxCmLrHZ2dtIAkhIn8t4+Z8qVe0f32fxq9UVQ6xe6j8SvQUERpp+6ggHFRj+tddXWIQVfEYHIYn/OFL9YveR/m2n+jPqW+vqaCrcZS9oyFjFsGBv7MhacOIMUvtVohAHACm2j/AKhz9cr+BFJLZQMdX7RcZfVtWUo9Th5UJpbSJStiCYccDZE5ggjLdKh4URo76g/rf5aW6b+usP6/+dFAfpVzsW1LBIUvLnEE8IA8TRns/aIsq1kn6RcAEkgBInDdJUaA10+qa/8AJ8qfanf7Bvm5/EqgcaNtAQ3edXdBcwJPxGEgbpid0Cakde5QVuJmHVXVAmbpxKhjkDGHM0z1x/2zf40//pNe9dvqHuSfVNBiZs5ddN3Mqz5nCt51UYhE/Zb2/hASPMkxwrGNAfWI/Wj+IVuWq/8AtVc/5jQJ/aNpdVnsMIJvOr3kd0RhhsJInhNTOmLMLRZk3STCkrQTsBBBw2e9Pjvoz2z/AFdm5fzKrlon/aMfqx86DjrPaSEMNJUoDvKPeMwEhtPMFJUDsIwywpcPcgfaUJ5Jx9a7ax/Wtfqf/wCiq5jZ+b+GgD0naeyYWvIgQOZwHmZrhqjZ++XvhajHerCvGt3+1T+MUfqz9Q5/4/5qD7bXcDjnAwr5ZnCtbQI7iTfVuN0Ejps61ztOSq7WD3Ufqx/DQdtNWtaLGpAUoB9QvAEwQIJnypZpe2PWthshxZQhUONhRu4YnuzG0K25mjtcPq2eSvUUDqh9TafxfyUBGrcqtbRBI7P6Sd12T6gVoL+knexUoLUVxCTtBWQmcswCTjWf6rfXn9WfUVa2r6lH4h/NQS+vWkVBvs1qJXdvrJ4DuDzvYcKQ6muvWZKnELKO0AwwyBwJkHHd/eu+v3173NP8Ka9K93w9BQUT2nXkJbQ24QLgVEJPeULysVA41L60aVcRZFNIVCHVJC0wMbveEmNhAy30Y7k3+rR/AKRa2/U9R86Bz7MWu92h4gDmkz5EU01qJetTDacLiL6lD7IUuZnkB5UJ7Pvq0clegpqr/cL5Nfwm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3356" name="Picture 12" descr="http://1.bp.blogspot.com/-nKbb3zYFLe4/UDsY2wJmFdI/AAAAAAAALAQ/yf7C6_E-R6M/s640/nanofiber-08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56992"/>
            <a:ext cx="4202832" cy="2101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Nano-fibras y </a:t>
            </a:r>
            <a:r>
              <a:rPr lang="es-ES_tradnl" sz="2800" dirty="0" err="1" smtClean="0"/>
              <a:t>whiskers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5797272" cy="2610616"/>
          </a:xfrm>
        </p:spPr>
        <p:txBody>
          <a:bodyPr>
            <a:normAutofit/>
          </a:bodyPr>
          <a:lstStyle/>
          <a:p>
            <a:pPr marL="3175" indent="-3175">
              <a:lnSpc>
                <a:spcPct val="160000"/>
              </a:lnSpc>
              <a:buNone/>
            </a:pPr>
            <a:r>
              <a:rPr lang="es-ES_tradnl" sz="1600" dirty="0" smtClean="0"/>
              <a:t>Es la </a:t>
            </a:r>
            <a:r>
              <a:rPr lang="es-ES_tradnl" sz="1600" b="1" dirty="0" smtClean="0"/>
              <a:t>línea de mayor impacto tecnológico</a:t>
            </a:r>
            <a:r>
              <a:rPr lang="es-ES_tradnl" sz="1600" dirty="0" smtClean="0"/>
              <a:t>.</a:t>
            </a:r>
          </a:p>
          <a:p>
            <a:pPr marL="3175" indent="-3175">
              <a:lnSpc>
                <a:spcPct val="160000"/>
              </a:lnSpc>
              <a:buNone/>
            </a:pPr>
            <a:r>
              <a:rPr lang="es-ES_tradnl" sz="1600" dirty="0" smtClean="0"/>
              <a:t>Las fibras de NCC demuestran módulos elásticos de entre 140 a 220 </a:t>
            </a:r>
            <a:r>
              <a:rPr lang="es-ES_tradnl" sz="1600" dirty="0" err="1" smtClean="0"/>
              <a:t>Gpa</a:t>
            </a:r>
            <a:r>
              <a:rPr lang="es-ES_tradnl" sz="1600" dirty="0" smtClean="0"/>
              <a:t> y resistencias superiores a los 500 </a:t>
            </a:r>
            <a:r>
              <a:rPr lang="es-ES_tradnl" sz="1600" dirty="0" err="1" smtClean="0"/>
              <a:t>Mpa</a:t>
            </a:r>
            <a:r>
              <a:rPr lang="es-ES_tradnl" sz="1600" dirty="0" smtClean="0"/>
              <a:t> &gt;&gt;&gt;acero.</a:t>
            </a:r>
          </a:p>
          <a:p>
            <a:pPr marL="3175" indent="-3175">
              <a:lnSpc>
                <a:spcPct val="160000"/>
              </a:lnSpc>
              <a:buNone/>
            </a:pPr>
            <a:r>
              <a:rPr lang="es-ES_tradnl" sz="1600" dirty="0" smtClean="0"/>
              <a:t>7 veces mas ligero que el acero.</a:t>
            </a:r>
          </a:p>
          <a:p>
            <a:pPr marL="3175" indent="-3175">
              <a:lnSpc>
                <a:spcPct val="160000"/>
              </a:lnSpc>
              <a:buNone/>
            </a:pPr>
            <a:r>
              <a:rPr lang="es-ES_tradnl" sz="1600" b="1" dirty="0" smtClean="0"/>
              <a:t>Material del futuro.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2" name="AutoShape 4" descr="data:image/jpeg;base64,/9j/4AAQSkZJRgABAQAAAQABAAD/2wCEAAkGBxQQEBQQEBAUFBQQFRQPFRAUEBQVFA8PFBQWFhQUFRQYHCggGBolHBQUITEhJSksLi4uFx8zODMsNygtLisBCgoKDg0OGBAQGiwkHiQsLCwsLCwsLCwsLCwsLCwsLCwsLCwsLCwsLCwsLCwsLCwsLCwsLCwsLCwsLCwsLCwsLP/AABEIAKgBLAMBIgACEQEDEQH/xAAcAAABBQEBAQAAAAAAAAAAAAADAAECBAUGBwj/xABAEAABAwIDBAYIBAUCBwAAAAABAAIDBBESITEFQVFhBiJxgZGhBxMUMlKxwdEjM0KCYnJzkuFDUxaDorLC8PH/xAAaAQACAwEBAAAAAAAAAAAAAAAAAQIDBAUG/8QALhEAAgIBBAAFAQcFAAAAAAAAAAECEQMEEiExE0FCUWFSBSIyM3GBwRQVI5Gx/9oADAMBAAIRAxEAPwAbVNDabZokQ+6qLA8Zy7VYiH2VVgz8ldgb5JoGFuihDJ80Ro5qQhNN1J0QIQmnNG9YgGilUUt1nmmN8wtouuhOGaVDVmV7FvGRR44dx1WiwJOYDuTSoCqKYHcO9Al2FDJ70TT3WWi2FGibYqW+hOK8zm6joHA/Nocw/wAJ+iwq70dzN/Kka7k4WK9OicOfgju7Lq2OsyR6kZ5Qj7HgO1NiT035sRA+IZt8VmkL6MqaFsjS17A4OysRkQvIPSB0dbRytfELRyk2buY4bhyW3T6vxHtl2VShXJyKYhSITLWRIpJylZKhjJlIJIAZSCZOmhCTpJJgOFIKIUgmIICpgoQUwgQS6V1FOmIRKgVIqBSAgVFSKigkeqbrKcTkIvyUoRyXmmdNI0KYZJhUWfbh808brNueF1z8NZie480N0JK7Ol9dcjkjh9gsaGVWGzXU7DaXonouJZ8UqN6xMdFknK6ILFVI3petsix0WQ+1kS9lSD7hTbInYUWMasQSblnGVGgkUWSrg3aeyvRtHBY9LIrNXtNkTbvcAeF80RVvgzZFTLslrLzL0rOxsiYxpc7GXWa0mwty7VuV/SPGbZtbyIzHNZcm2Id77W7yeS14MU4yUkiiTj02eXmhk/2pP7HfZRdSSDWJ/wDY5elP6RQj4j+0of8AxVT78Y/aVteTL9BD7n1HmTstcu1JeoDbdFJ7z2Z/HGhu2RQ1HuiIk72PwlCzv1RYUvc8zSXc1vQVhzhlc3gHWcPELDrOilRHo0PH8Jz8CrI5YsTjRgp0Sancw2exzTzaQhqwQk6ZOmA6cJk4QImFIKAUwmJkwnTBSTERKgVMqDkhkCopyooGekufoFbgVBvvK9AF5nzOqwe2631cRz1yCwaCVA6SV2OXANI8j/Mg0ciT7HHo6WKbJWWS5LEjmRxUIsDVZOrMU91g+uR4KlNMGbglTGRZjahTNQpWBpxyJnSLO9oTOqkWBfMqsQSLG9oRYXu10AFyTwTinJ0hyaSOv2M9jpo4nk/iE3tkbAE28lg9M3sikkz6tw5pJucJ3eKr9E6t09c7AepCwuxb3OOQ+qx/SS03idc2vJGeBcMLh5Fy3Q07jJJ9nPllTtowtobUx9VmTRqeKrzVGQsVnPemD8l0sPCoxTVuyxJJfegOeVEFMSrn0RSIucopykAUuSZap9pTR+5M8csRI8Ctal6XTDKRrX+RWAAjtja7Muwqtwi+0SU2jph0ghmFpG25EXHiqk+zKeXNmEX+E28ljuoi3O4I4j7KMcX4jGjUndlkoeGlyh7wlTsXDm13iFlyxlpsVu7JDpJXNLiWi+V+eSyNo/mvHBxHgpK7omAThMnCkIkERqgERqYiQClZIBSsmIGUNyK5DckCBFRKmVAoJHokOqs11QYoiW++cmDi7j3a9yqSVDIs3nPc0e8ewKjLUmV2I5bg3c0cFyNJo3kdy6NOo1KiqXZimBwzde5zJO8nUo0YtmtdhTSwg6gd2S0z+zV6WUR1r80Z4lTidEfEAq9hfO47rrLPQ5Y+VmiOrxvt0WBNdGjlVQFg/UdPhRI5GfEfBVPSZV6Sz+pxe5dbISjMeqjJWD9SJ7W0aAlSjo8r8hS1ONeZYxlEZETrlzKz5K936QB5qhUzuf7zieV8vBasf2a/UyiWuS6RvProotTjdphb91m121Xy9X3W/CN/aVltCMF0MWmx4+kYsmonk7Oy9GEmGWpy/wBOM92Jw+qt+kmivQtf/t1DHdz2PYfMtVP0bNOOpPCOL/vetvptGXUE5OjfVOHdMz7lZ8n5/wDotx/lnjjxbn90wV11OTY2yz+adtGS+1srgE8MrrRDhlbZRCm1hJsAT2BbdFsN0rgGNFsyXE9XLnn5KxV0jIHYRI0uBzDd3LFx7CpWHyYDaY7wR3I5hDWX5O+YVyZ0khtGwFpNrDMjPxBXX9DPR5LVYZKgGOIgHC4dd93k5jcMgoymoq2Ci5HC0GyZalxFPG5+EXJ3DtKt7R2BLBGHPYQS61rG+9fR1DsOKmZgiY0AcAM+ap7Q2dHJhD2jI3zG9Zo6pNl3hUuT5z2dTkuI4bs9exWYISZnWGccZdbiV6xU9F4nYjgGZG7LLy+S4et2K6F1bMMxGxrB+6++6vWRSK9tGH0TjuZHngubnN3uPFxPmut2FaOimk32cL91lyFkocyZYuhKQTJ2qwCYRGoYRGoEFanTNU0yINwQnI7gguCBoCVFTcoFIkbcDrm5NzxOp71oQlZlOtGEqcTEXI0R2iCxyOpgVJlQl1WlKFnThJiYEpBOlZRAKxHaVWBR2KVgh3qu8K0QgvamNgAEUKFlNoQI9D9E9GXitcPhp2d95T9l0nTiiwbKqbjURjxmYq3oYhtSVLz+ucMvxDImfVxXR9OKf1tBJE05vdEPCVp+QK5WWd56+V/B0Mcf8f7HllB0exwxvzvgxHeLXPgsKvp7VTmNya0jPEAPy2nVxA38QvZtj9HyaaJpIH4YvlfXX5qhD0Ei9rlnfK92K9mNJYGjCG6tzOQ33HJXLURTZB43SPK5DK0+rjaSXA3GAlxAtY4XAE67i7ktjo50AmqnMdJC6JoOK+bMVuLXC414L1zZ2xqeA3ihYHAHrBo/8cvILTNWBqRpdVT1TaqCJRxK/vM53YfQWCmOJtrk3NwLk3vmd66eNoYLDkPK6pmcHNpINtL6bkGWttc6i7rnss0fVZXun2W7orotvlF7tOfA/dZ80pxC4z/whmqDg4s6p01y8Fm1FS8OHw3sTqP8K6GOiuUrJF31PMDusVy+07ex1T/9x7Wdq26yowxuPBvdiPiD3LmtrTH2OKPfNKXdoGXgtMUROY6S04p6ENGXrLZdpuVwZC7b0hVWUUXC7/AABcUVdi/DYn3QycJk4VgEwptUAptQIK1TCg1ECYiLkJyMUJ4SBAXBDKK5DKRI1YCr0DlnxFXYFJGNl9hVgFVYyrLCpgDlVGdXpFTmCAKaVk6ZRESCPGq90ZhTQB7IbgphM5MYAhO1O5RcbAnkTbiU0I9u9GUXq9lRk/6z5Zu4vLQfBoWnt6qAhbcjOVvkHH6LNpT7NTwwXyhijYf5g0YvO6xtsbQxsY0fE53fYNHzK5UY7sm75s6F1GjuI6z1UUZIvcNba9ssN8lGd7mFxLbg3N9Rr4hUKuuLJYIQwOa8YXYmkgFtrWO4gAmy0H1Q4qpRr9xuRWfXgk52uLZm+7jqqrq62hTVZY69xY8QbHv3FYtXC4ZscHjho7w3+KvhCLItmm/ae82OYN9+WmYQDtLTC4XsBhdlfUmx0OZXPSVdjY5Hgciqs1XzVyxIhZ0j68PHWIY4G5sLZt1xBUzM4EYXghx1aTn+37LnZdp55nFYYc+B5pxtJjSRcYWC1siSTqQCetblmpbKCzW2xVdSwPvHiM+8W8wqG1Pz4ohpBECf5nFYNb0ha6oYPeayzjmc7Z78+GqPDXl7ZKp+WO7xfcxosB5KM1tQ4tM5XpdVesqnW0jAj79T81iFEmkLiXHVxLj3lDK0RjtSQu2MkkkmwJBTahhEakAZqmEJpRAUCHKG5TJQ3FAA3IZU3KBSJF+Mq9AVnMKuQuTRjkaMRVhjlTjcrDHKYBHlVJ1ZeVVmRYFJxSumkUQ5IQQIrCgXRGOTAtNSKHG5TKYAyrmw4PWVMLCLj1jXOH8DCHuHg0jvVRy7f0XbNDnVFS8XEbRTM/qyWc/waGf3KvLPbBsnijukjo9sVxkFybFxzWXB1p42bgW38cblb2i0GQMB1Njyv/i6yNmVWKZ0gIzJtfcXXIyvn1WnxWLGqtmyTOo25tAiOzSQXvGYJBGHrZEdgWWzbkgye7GOJADrdo171jbb2sMQbcdQZ2+I6/RYsu0XHQeP2WjHiW0qlNHZP2y06Oz4FVava4ZniAI0uRa/PlxXFTSuO9VXx31+as8JEPEOprukzHWaWdpLgSOTCPmufrtqhzvww4Dg46d6pmmO6yb2Ug6FPbRFzbIS1TzvQmuJuL3Jzsd/aNFeipHcD/hEdQuFyG5DO6W9BtZmw0bnSCMe884ewalbXSmURQCJuWLqftGq0ujuzsBMz/edpyC5XpPW+uqHW92PqDmRqfH5KlPxMnwi6K2xMcqBUkrLUCZBJPZJRYxBTCjZSCiMI1TuhhPdMRMlDcU5Kg4oAi4qBTkqKQy60qxC5Vgjw6oMsjQiVhhVWIqwxSRBBSVWlKM4oEiYFSVDCJMg3UQJhEYUIKYKkBYjKLdV2FGaUwE8r1HozH7PRRxHJxvNJ/UkzI7hhH7V5zsqkM0rW2uG/iO5Mb9zYd676CUltiCsmqyJVE06ePbKm2assiml32MbP6kvVHg3Ee5cW2sfhwNNgToLZkZDmuk6TuxlkIOTLzO4l7smjuF/7lRpNkFpD32Gpa3nx80Q/CvklNXIqw0xtn5ogpx2rQc1jTmb8keMA/pt3LTZXtMr2TiU4oxwK1wwcE5byT3D2mUykG5qN6myvEIRjSfI0gbQ0DrDvCM15ktG0dQi5Nt3BAkjubcVfiAiYXONgBck7gs2aSj12WwTZQ6TVopoDh95/UaOHErzkrT27tM1Mxf+kdVg4N496zSr8OPbHnshOVsiQoqaVlaRIWSspgJwFGh2QATgKeFKyVDsZJPZIhICBKgSpkKBCBkSoqdk1kh2WwjRqMkRabEEKUaEZZF2Iqy1VY1ZYpIgiRQHo5CDIEwKsgQSEd6EQoMaHb/72qQQwphMQRuSI0oIWlsbZ5qJcA90DG820YN3aTYd6bkkrY4xcnSOi6L0+CLGRnNZ3/LHujsOZ7wtsyhoudBcnsGZQQwj9Nt3YNwWT0iqrNEQ/X1nZ6Rjj2uH/SuLbzZf1OpSxwK8e0ryGQtbiNyL524eAyRn7QLjcgbgOxYEDsbr7tfstGILqY678vIyyl5F6J+d7BWWSFVWR2FyrMRCqy6vHD5LceGUizGFYbGowvaN1zwV2nAHWdr8gs/9wXsWPTgPYTqfmgT050VySqDb2Jz3KvUVjWDHI4C3krY6py6RX4dA46YMGJ2o8guN6U7c9aTFGeoPeI/WeHYlt/pC6e7IyQzed7vsFztlfhwO98+yqeVVtiRsmUiElsKiFk9k9lIBIdjAKQCkAnsihWQwpYUSyfClQWCwpiEUhMQlRKwBCjhRy1RwoodgcKWFGwpYUUG49KrNjsk1HksKq6MkG7PBdkFLCuBDPOHTN8sUJdo87fs6RmrUmttqvQX07TqFTqdjsduW2Gv+pGaek+lnGEILwujqthEXw+Cx6qhe3Vvgtcc0J9MyzxSj2jMeEBytSBVnBTZUQCmEydMbJxguIa0FznENDQLlzjoAOK9J6MUPskWFwxGWzpSN5F7NB4NuR2k8V53s+sfBK2aJ2F7Dia6wO6xuDqLEhd5sva7alpcw4JB+ZDfTcXtvq35aHULLqt+1V0adNtv5Nytqo2sccg1gLiTq1o+ZXmO1qsyPLjrIb23NZo1g7rDxXS9IZXYMGjR+JI7iBm0fXtsudo6F7iZXizQbNvxH2VOKO1W+3/wtm7dewakhIAFrk5m28laLSI8zm7hwVeCUM3252uoNJc7JpN9+pPcFVqdV6MZdhwpcyLXrC5W6aIn78FXDDH74sfhtmjGsJFhZo5a+K5r57Nf6GnFFhF/NWYo8WeJZUEnaVo0zwhOgcDO21tgU4wthJcf1kdUd64utq3ynE91+W4L1CSnZK0te0OByzC4XpH0fNOcbLujPiw8CuzotRjdRapnO1OKa5u0c64IdkZ4QyF1DGDslZOkgdiThOApAJ0FiClZIJwgQgnsnCeyQ7I2TEKdkxCAsGWprIlk1kBYOyVlOyVkBZ6s0IoKSS8udkkFIJJIAla6DJTNdqEkk02hUZdVsGN+7VZU/RP4XWSSVq1OSPTK3hhLtGVU9G5W6Z9yoSbMlbrGe5JJacWtnLsz5NLBdFdzCNWkdoIVmhrHwyCWJ2FzbgGwIIIsWkHItIyISSXRi9y5MUlsfB1Q23STRhsgqoTk57AfaYHyg3aW43Y2tBu4Ds1strZz/AGhhZA2GcRtBBjkIcxmf5kb2hwOX/wBSSVGfBGMHJF2LO5OmgAomXu+BwyxGwytxvvUKjpTFDG6Olpmtk09c4g4ewbynSXJyS28I6OOKlyznoi6RxcbuLsy47z2rQgoieA7EklQaPI0IKDm7y+iux0vM95TJIojZaYyyeWIPaWOFw4WISST65InmG2tnGnmdGdNWni06LNskkvS6ebnjjJnHzRUZtIiQlZJJXlaHsnSSQMkE4TpIAcBSASSQA9kxCSSAI2TFJJIBkySSY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4374" name="Picture 6" descr="http://www.elconfidencial.com/archivos/ec/2013041078grafeno2.jpg"/>
          <p:cNvPicPr>
            <a:picLocks noChangeAspect="1" noChangeArrowheads="1"/>
          </p:cNvPicPr>
          <p:nvPr/>
        </p:nvPicPr>
        <p:blipFill>
          <a:blip r:embed="rId3" cstate="print"/>
          <a:srcRect l="22609" r="23695"/>
          <a:stretch>
            <a:fillRect/>
          </a:stretch>
        </p:blipFill>
        <p:spPr bwMode="auto">
          <a:xfrm>
            <a:off x="3131840" y="3212976"/>
            <a:ext cx="2952328" cy="2209428"/>
          </a:xfrm>
          <a:prstGeom prst="rect">
            <a:avLst/>
          </a:prstGeom>
          <a:noFill/>
        </p:spPr>
      </p:pic>
      <p:pic>
        <p:nvPicPr>
          <p:cNvPr id="314376" name="Picture 8" descr="http://nanotube.es/wp-content/uploads/2013/09/samsung-galaxy-note-3-display-ultimatum.jpg"/>
          <p:cNvPicPr>
            <a:picLocks noChangeAspect="1" noChangeArrowheads="1"/>
          </p:cNvPicPr>
          <p:nvPr/>
        </p:nvPicPr>
        <p:blipFill>
          <a:blip r:embed="rId4" cstate="print"/>
          <a:srcRect l="14498" r="37864"/>
          <a:stretch>
            <a:fillRect/>
          </a:stretch>
        </p:blipFill>
        <p:spPr bwMode="auto">
          <a:xfrm>
            <a:off x="6228184" y="692696"/>
            <a:ext cx="2376264" cy="4762500"/>
          </a:xfrm>
          <a:prstGeom prst="rect">
            <a:avLst/>
          </a:prstGeom>
          <a:noFill/>
        </p:spPr>
      </p:pic>
      <p:pic>
        <p:nvPicPr>
          <p:cNvPr id="314378" name="Picture 10" descr="http://www.ecestaticos.com/image/clipping/9d58d3a4bea07842b4a007d47e040c34/imagen-sin-titulo.jpg"/>
          <p:cNvPicPr>
            <a:picLocks noChangeAspect="1" noChangeArrowheads="1"/>
          </p:cNvPicPr>
          <p:nvPr/>
        </p:nvPicPr>
        <p:blipFill>
          <a:blip r:embed="rId5" cstate="print"/>
          <a:srcRect l="4398" r="45763"/>
          <a:stretch>
            <a:fillRect/>
          </a:stretch>
        </p:blipFill>
        <p:spPr bwMode="auto">
          <a:xfrm>
            <a:off x="539552" y="3212976"/>
            <a:ext cx="2448272" cy="2233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err="1" smtClean="0"/>
              <a:t>Composites</a:t>
            </a:r>
            <a:r>
              <a:rPr lang="es-ES_tradnl" sz="2800" dirty="0" smtClean="0"/>
              <a:t> de matriz </a:t>
            </a:r>
            <a:r>
              <a:rPr lang="es-ES_tradnl" sz="2800" dirty="0" err="1" smtClean="0"/>
              <a:t>cementítica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5328592"/>
          </a:xfrm>
        </p:spPr>
        <p:txBody>
          <a:bodyPr>
            <a:noAutofit/>
          </a:bodyPr>
          <a:lstStyle/>
          <a:p>
            <a:pPr marL="3175" indent="-3175">
              <a:lnSpc>
                <a:spcPct val="170000"/>
              </a:lnSpc>
              <a:spcAft>
                <a:spcPts val="200"/>
              </a:spcAft>
            </a:pPr>
            <a:r>
              <a:rPr lang="es-ES_tradnl" sz="1400" b="1" dirty="0" smtClean="0"/>
              <a:t>Tratamiento químico o con plasma </a:t>
            </a:r>
            <a:r>
              <a:rPr lang="es-ES_tradnl" sz="1400" dirty="0" smtClean="0"/>
              <a:t>de la fibra para conseguir la máxima adhesión, controlar la </a:t>
            </a:r>
            <a:r>
              <a:rPr lang="es-ES_tradnl" sz="1400" dirty="0" err="1" smtClean="0"/>
              <a:t>hidrofobicidad</a:t>
            </a:r>
            <a:r>
              <a:rPr lang="es-ES_tradnl" sz="1400" dirty="0" smtClean="0"/>
              <a:t> y la porosidad.</a:t>
            </a:r>
          </a:p>
          <a:p>
            <a:pPr marL="3175" indent="-3175">
              <a:lnSpc>
                <a:spcPct val="170000"/>
              </a:lnSpc>
              <a:spcAft>
                <a:spcPts val="200"/>
              </a:spcAft>
            </a:pPr>
            <a:r>
              <a:rPr lang="es-ES_tradnl" sz="1400" b="1" dirty="0" smtClean="0"/>
              <a:t>Hormigones reforzados </a:t>
            </a:r>
            <a:r>
              <a:rPr lang="es-ES_tradnl" sz="1400" dirty="0" smtClean="0"/>
              <a:t>con incrementos de un 20% de la resistencia a </a:t>
            </a:r>
            <a:r>
              <a:rPr lang="es-ES_tradnl" sz="1400" dirty="0" err="1" smtClean="0"/>
              <a:t>flexotracción</a:t>
            </a:r>
            <a:r>
              <a:rPr lang="es-ES_tradnl" sz="1400" dirty="0" smtClean="0"/>
              <a:t> y 50% de la tenacidad. (Fibras y </a:t>
            </a:r>
            <a:r>
              <a:rPr lang="es-ES_tradnl" sz="1400" dirty="0" err="1" smtClean="0"/>
              <a:t>nanofibras</a:t>
            </a:r>
            <a:r>
              <a:rPr lang="es-ES_tradnl" sz="1400" dirty="0" smtClean="0"/>
              <a:t>).</a:t>
            </a:r>
          </a:p>
          <a:p>
            <a:pPr marL="3175" indent="-3175">
              <a:lnSpc>
                <a:spcPct val="170000"/>
              </a:lnSpc>
              <a:spcAft>
                <a:spcPts val="200"/>
              </a:spcAft>
            </a:pPr>
            <a:r>
              <a:rPr lang="es-ES_tradnl" sz="1400" b="1" dirty="0" smtClean="0"/>
              <a:t>Hormigones ligeros </a:t>
            </a:r>
            <a:r>
              <a:rPr lang="es-ES_tradnl" sz="1400" dirty="0" smtClean="0"/>
              <a:t>con una reducción de peso del 20% y mantenimiento de la </a:t>
            </a:r>
            <a:r>
              <a:rPr lang="es-ES_tradnl" sz="1400" dirty="0" err="1" smtClean="0"/>
              <a:t>resitencia</a:t>
            </a:r>
            <a:r>
              <a:rPr lang="es-ES_tradnl" sz="1400" dirty="0" smtClean="0"/>
              <a:t> a </a:t>
            </a:r>
            <a:r>
              <a:rPr lang="es-ES_tradnl" sz="1400" dirty="0" err="1" smtClean="0"/>
              <a:t>flexotracción</a:t>
            </a:r>
            <a:r>
              <a:rPr lang="es-ES_tradnl" sz="1400" dirty="0" smtClean="0"/>
              <a:t>.</a:t>
            </a:r>
          </a:p>
          <a:p>
            <a:pPr marL="3175" indent="-3175">
              <a:lnSpc>
                <a:spcPct val="170000"/>
              </a:lnSpc>
              <a:spcAft>
                <a:spcPts val="200"/>
              </a:spcAft>
            </a:pPr>
            <a:r>
              <a:rPr lang="es-ES_tradnl" sz="1400" dirty="0" err="1" smtClean="0"/>
              <a:t>Premix</a:t>
            </a:r>
            <a:r>
              <a:rPr lang="es-ES_tradnl" sz="1400" dirty="0" smtClean="0"/>
              <a:t> de </a:t>
            </a:r>
            <a:r>
              <a:rPr lang="es-ES_tradnl" sz="1400" b="1" dirty="0" smtClean="0"/>
              <a:t>mortero aislante.</a:t>
            </a:r>
          </a:p>
          <a:p>
            <a:pPr marL="3175" indent="-3175">
              <a:lnSpc>
                <a:spcPct val="170000"/>
              </a:lnSpc>
              <a:spcAft>
                <a:spcPts val="200"/>
              </a:spcAft>
            </a:pPr>
            <a:r>
              <a:rPr lang="es-ES_tradnl" sz="1400" b="1" dirty="0" smtClean="0"/>
              <a:t>Fibra </a:t>
            </a:r>
            <a:r>
              <a:rPr lang="es-ES_tradnl" sz="1400" b="1" dirty="0" err="1" smtClean="0"/>
              <a:t>antirrectración</a:t>
            </a:r>
            <a:r>
              <a:rPr lang="es-ES_tradnl" sz="1400" b="1" dirty="0" smtClean="0"/>
              <a:t>.</a:t>
            </a:r>
          </a:p>
          <a:p>
            <a:pPr marL="3175" indent="-3175">
              <a:lnSpc>
                <a:spcPct val="170000"/>
              </a:lnSpc>
              <a:spcAft>
                <a:spcPts val="200"/>
              </a:spcAft>
            </a:pPr>
            <a:r>
              <a:rPr lang="es-ES_tradnl" sz="1400" b="1" dirty="0" smtClean="0"/>
              <a:t>Caracterización:</a:t>
            </a:r>
            <a:r>
              <a:rPr lang="es-ES_tradnl" sz="1400" dirty="0" smtClean="0"/>
              <a:t> mecánica de fractura, dosificación, propiedades </a:t>
            </a:r>
            <a:r>
              <a:rPr lang="es-ES_tradnl" sz="1400" dirty="0" err="1" smtClean="0"/>
              <a:t>reológicas</a:t>
            </a:r>
            <a:r>
              <a:rPr lang="es-ES_tradnl" sz="1400" dirty="0" smtClean="0"/>
              <a:t>, </a:t>
            </a:r>
            <a:r>
              <a:rPr lang="es-ES_tradnl" sz="1400" dirty="0" err="1" smtClean="0"/>
              <a:t>aging</a:t>
            </a:r>
            <a:r>
              <a:rPr lang="es-ES_tradnl" sz="1400" dirty="0" smtClean="0"/>
              <a:t>, (fatiga, durabilidad, propiedades térmicas, resistencia al fuego y </a:t>
            </a:r>
            <a:r>
              <a:rPr lang="es-ES_tradnl" sz="1400" dirty="0" err="1" smtClean="0"/>
              <a:t>spalling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risk</a:t>
            </a:r>
            <a:r>
              <a:rPr lang="es-ES_tradnl" sz="1400" dirty="0" smtClean="0"/>
              <a:t>).</a:t>
            </a:r>
          </a:p>
          <a:p>
            <a:pPr marL="3175" indent="-3175">
              <a:lnSpc>
                <a:spcPct val="170000"/>
              </a:lnSpc>
              <a:spcAft>
                <a:spcPts val="200"/>
              </a:spcAft>
            </a:pPr>
            <a:r>
              <a:rPr lang="es-ES_tradnl" sz="1400" dirty="0" smtClean="0"/>
              <a:t>Desarrollo de productos prefabricados con empleo de hormigones ligeros y de mayor aislamiento térmico. </a:t>
            </a:r>
            <a:r>
              <a:rPr lang="es-ES_tradnl" sz="1400" b="1" dirty="0" smtClean="0"/>
              <a:t>Construcción modular.</a:t>
            </a:r>
          </a:p>
          <a:p>
            <a:pPr marL="3175" indent="-3175">
              <a:lnSpc>
                <a:spcPct val="170000"/>
              </a:lnSpc>
              <a:spcAft>
                <a:spcPts val="200"/>
              </a:spcAft>
            </a:pPr>
            <a:r>
              <a:rPr lang="es-ES_tradnl" sz="1400" dirty="0" smtClean="0"/>
              <a:t>Diseño de </a:t>
            </a:r>
            <a:r>
              <a:rPr lang="es-ES_tradnl" sz="1400" b="1" dirty="0" smtClean="0"/>
              <a:t>línea industrial.</a:t>
            </a:r>
            <a:endParaRPr lang="es-ES" sz="1400" b="1" dirty="0"/>
          </a:p>
        </p:txBody>
      </p:sp>
      <p:sp>
        <p:nvSpPr>
          <p:cNvPr id="316422" name="AutoShape 6" descr="data:image/jpeg;base64,/9j/4AAQSkZJRgABAQAAAQABAAD/2wBDAAkGBwgHBgkIBwgKCgkLDRYPDQwMDRsUFRAWIB0iIiAdHx8kKDQsJCYxJx8fLT0tMTU3Ojo6Iys/RD84QzQ5Ojf/2wBDAQoKCg0MDRoPDxo3JR8lNzc3Nzc3Nzc3Nzc3Nzc3Nzc3Nzc3Nzc3Nzc3Nzc3Nzc3Nzc3Nzc3Nzc3Nzc3Nzc3Nzf/wAARCADAAQADASIAAhEBAxEB/8QAGwAAAgIDAQAAAAAAAAAAAAAAAwQCBQABBwb/xAA9EAACAQMCBQMCBAUCBQMFAAABAgMABBESIQUTMUFRBiJhMnEUI0KBUpGhscFi0QczcvDxFRbhJCVDY4L/xAAWAQEBAQAAAAAAAAAAAAAAAAAAAQL/xAAcEQEBAQADAQEBAAAAAAAAAAAAARESITFBAmH/2gAMAwEAAhEDEQA/APG/8MHaPid44xjlBd/ua6W0DWuOW65kbI36VzD/AIbY/wDVrwkZ02+oL5Oa6ZNO8zxSFOigEdzUqGVy6sSMj+EjofislXVpw7LjsP1fesQYRdRIJPu/1VqNXEYVnVm7Edx4qIx3aMxqi685JYH6QPNVkpBubxlicvEgaOVm9oz2FWaMrAqFAddyMf5oVq6iGGQqNwc77de9alwwjClz+FWa5RgMkBBsfgnzT0XM5Ca/rY5YDbPxVfPd3l9cPFw/CRRfXcMPbnwKs7SJlZHaZXfT7yw+r4py1MFtWjUSPlDJsCc5wajIVmj0aiSWx5H8vFLX/MtrVzZxxlycspONR7n+1a4fIskegghyvTOGFP4qqvLIWMErW0LMuxdM/wBR4qNhxNHlWKZWjfqBqzqXtS13xa6PHZrK1bmQRgB1YY1fP7U6/ArOZULtIsn1B4X7+RUv5XQuKok19y4CunSpUjsaZtzE9uYZHJdDqIFLSWIWRBcOxbGDMm2R8/PzTfDLSC1n051PICAPqGn71d6MbWEOjxcxhE3QjzTqyoriFTrA2OetLWjiVcqpVM4XOBnr0/lUhCC8sgxttlc/2rJDL2ygAr98dj+9J/hm0TzEKSXLEn9I2GBTUK6EGr6z58Vq6ZzCAgAUNkjyaojAnLRiy6gADpIpmKcTyCRVBCkuQvbH/ihaGdtKnBxnBPWtonItXyMMw0kZ7k7/ANM0KC68qBGwuqQ6s56k0EuGYdMDY/NbnRi+nb27ZoZgYxmOL2zdST0I+KX1UUZgX0jIz1/x8VkpmuIPw91cFbUsGktx+rwCfFFReTCpdh13bP8AKipEZNQbGO5qDbSYVVjIIXYKp2X4oThZonDAEHZgfFakhEFw/wCbhSNs9Ca3bl2BUgMx3YjzQI2FibSHloowJC22wzViVzF7CSGPuBFawwb8vOoVqSTlxgsP+o52oAXZ5rRQsxRf9JpW7uQlwlpydQkTUWXOFPg4ptomeUSMfau6EVG2P5pKqct9bPucfeqIW8Sw6dekMf0gUt6hLDgfEAAdrWTr4xVnM6T3c8kY0Lqwq/YVSep76JOE30G7StbuGLfar3U8UP8Aw8tktuOSFbqGZ2gOqOPPs3710WafQ2faRnt2FeC9Ica4TLxECThqWd3ymPMiyVbp0Gdv3zXtoXhuIy6ow1bbiolNO+iJS5AkwAV+d96ja3CPPHbaTrAyT+kj71ONf4wHznLGl41dGy0gKgnEYHSo0YvpVtlkZsqurlq2OmqqdYri5git4WNvbdASMtKPv2FO8VmkVli5ZYRwtLIT/H2FE4dI7WiBozGRGDgGiVkFulrHpVmCIu8ajAz9qldu7JFLboxZSCynxRWYBS2x1Db7mkL++SzmtoZwC8xVdm+asiE+KqJOKWrKwUElFBJ3Hc09bo/KBmwZMEFR3380xd2glj1CJFnRiNR39uaDNPFCUEzpHq9oQ9fvWrdFTeWEMvFLiZ42bmBSSj6dO3T+lPQseUURCABpQE7n96Uvbt45hHHGAC4Gc7soohumdMQjODkseijxWk+iK8hjRX2GCCDvRbeJY2jYMQAwyKWhjecmRiQrHGMEf1pm4gZkHudGTf2nY/esVoK4t+dHJaljzIpS6jpjB2/vT0XMdVY5Rs+7HjFEvoy88FyoyrgLIR5x1rTusWdTacnArNGmjVlAYs2D9R60Nw2Vx16tTOplTCnLEbEd6DK8iKAY9ZYdR2pBKMa2YthVHQ5oMgjQDDHdi7Hr0FFG0Xs0gnqPFAkDIpGrZhjV2qxQI50vists5IRsPt1qV7DJNC8auyBkOGTrnxU7CL8InJbYEdh3oqqsiSL+pN1+R3qAawyaUSRVOlQWB6UbIjtywIIz0FTAM6hUJwo+nH1D70sOWCVILZ20/wAJoJ3DRyxAjcd89qhGCw0xv03qU0QQFFGWbc79KxREFIXJYDGSMD+dBlzIUcpbmNpzHq0Z3oRVpFjF0MEjJC9qKtoFcXSqDcAadTLvisusyR7toz9QXqfig0F1RBSNPtoFxII4cAgEDfHejLIAmMERKN/IFV6Mbt2mJfkKdSKBvJj/ABQM2+0GQMM+5J7GqnjVmsfBOJSStqk/DSavvjariJueA+llDdjtikfUoCcC4gW2zbSAY+1WIqfSK+kLriy3NnJdcMuihDWd0OZC3TdXG4H3r2kkbQRK8QSSNjgcs5ArnPpDhKW3HUubbiVjcRiNgdEmCOmMgiukxQM2Gt8I5x9DqVb7DvVA4yNCr1Un3GjWdtGjSyOrBUOpnP6j2H2oaroYiReVKM5VfpP+1L+q7uXhnChFDJqnlAVQP0k9azeiKpuIy8UurlbJgsYk0gMPc58nxV8iyQwM7AGQ4X29DVP6btvw9nreMCSRtT5/VmrucKkEMWckrqIpACV4wzjUTowSgG5qjubVbvjUXLRsp+Y0jdOvQVdPGpDjcBgAW7igyCTCjQUXIAyaqGeZI0iBm0rklh58VRcas0F8jsjySFdTjO5FO3NxdQsogQyb4Yt9IH3qruL5GkYzhskaQ6uD/wBiqH0SC/tytxGJFX6HHj/4okMMMMQjVSNGxUVTpfwwNGYi6jGn6dj/AIq2t7y3mhBQgseuDnBop9VAAIY56AeKHdSXCyhYuUEUe8Ock1u3fTIDksc9emKXaVPxFwhVdeNTknqKgtwFuuGagAGjQasfB/2qturdpcEE6F3z1q44CikGFVB5qE8sDOpgM/8AxSV0v4adli1GJvcp+DTANGLxKEBJAwDnY0V1MkKxhirZxnzihpcIwwoWNl7EURXyCSR7SSD2GamBaOCaHbSdAbOo77U7+Aaa1nIJd4yC2B0U0sbrVIIihZdJOobDarOwvOVcFmB0SqUYE9j/AOKKp19vtDZPatwgEh9WCDsAKJOjAGNEDMWOW8Uus4g1Fck46H+9AwrtHKNLADvvio3CFGaa3YamXYdQTVbHf2/EuasWToOCDkE/5oyBxCIoHCyY21g4omocNa8SMtfuDM2enYU8VYmNVII6mgFp+SvLiHMzpck/2pi1ygYSlRIfPiipyayzKrBMjZj0zSBuZlQpyfzlPuHx5FO6XAbIyQegORil7oxh0dchwOvxVGmC3cRikHszllU74+aFOrFyqZ6DTg0O01m7uGBGhsY+ay5IV9QJGwyMfNJ6gkJ5Yw7FgN9QpX1AdXp/iRUjR+Fk3z8VO6SZVR4ZguP+ZEdyw80hxW4FxwPi6IMiG3dWbTgZ01czs15T0BaRy8XkeTlt7SnJP1N8106zCWYZreCCHA3kCnb7Z6Vyr0eHh9VhEPLYCRSc5xXUIIFEMTPM8xIOdR2/lUEmuGnAig1Mmcs7+aqeNSG645Db5I5aas/3q7j0gxKmHkLALjY4+1J8tJeOGfYPFlRkdqlJ4fj9yKSAFXbeq71BxQWkDz4wWxEmT381YSH36ZFOgnCj5qu43YQXkDw3aBnUEpg9DikQ6q862XDBjp2byKyORVT8xWZTsFPY1XelY5I+HcqeTmSRnC79B4q1uYXcholB26Zq0RBIQxghc52YbY+apuLRJO6w8oRIF2kVMg/FWi5AwVKnPuZjUjIRG7FCFG5/+Kso8ZIh/FpGoaOJR7sAk1f8JJ0tpgZCTggrjHzTlvbK9xHdFGz/AAvtn5o0rjVyyW19emwq1W12fCswfvt1rfJ1OsrhNQGDkb/Y1WtPLHxGSIBmVV1KwHWrMNrAdlOlsE5GTWRua6ktIufADzQQFwwBH2rOM3V5drFJaxIjyKco3Y+KHJDbytl1LldwSMYNEtdTJiRskMSpAAAoKuGbF0tvIxWbR+YpH8seasYyiBiNyPq1dc1Serre7eezuLfKyxyYVh0B/wBqt7QtNbJNN+WxX8wAbZoAXGuFwYpRJGx9yHfH2pvly3GNTaR0AFKTB1MaqB+ZsFx1NOW4MUIaRtRO2P4RQgrDMzDVgYGD80nGrGRnCkMKZBBbUjal6Yxv+1HcwhWkl1aiMAVFIxKWcuEGtjvhQKyBXJZQvuwSN6JbTI7sFbBQb1CGOWAu7fmHJK4PY0qJvGNOdW4x0FBlu7eM6ZZcsD0NTZFnGpgVHjNJ3S2xmRWjBdshM9M1YHre4hZdSsckdPNKzzrGwKhXc7CMfUaxtKPHGpCooOQo6ijRqoUqEXBG57kfegDYgxwkyjDyNqIG4QePvUnTbLDA/Sx705pRnI2Ax0/xSt1+YwLDEHTfsfigVEBYswwHJyT3GO1J+oJRHwfikkkYDy2zr7f+nrTkMwiZVdgjHrnff70t6msJTwO+m04VbZyWz12qjxPpNox60LOSSXk04Hf5rrBGv3dAB1Fc8kt4rf13ZPFgc2MlgOgboa96JhDGob2R6dz5oicTxwMs8ZHMR/aT/ihztbtxWa4tpARKMmNuqt4pPigMtgktmpkKMCdJ6f70RouaI7pSEbCr7hjVntUU0gZpi00mqMkEL/Caheq6wzTRKskoUlFPf71HlSMdJHtBI9pxUuU+jA1kfB6URlvAkAYoERnwx3601Ewx1wR4PWhxr7SrALIN2wM5oFwZdJ5f6epxRU2KXE7YbSQOjCsCcpQFcBT+ptxn4odssiu5bf2gq3T7imCw2Vk1g9R3NT6IhZGAJ3I80PS+rJXOoYJzS93xDkM7IOcRu6q30Dt+9Ft50mQPFNqXOCR2Pg1exMYQnSAWAO/etrG0ZdlZteO5zitNqMhYgFfHmoRgC4kuFfBdAhGdtj1oCuzLiVFjZcYIOxJ+Khw9Ibm6SWVdMTnTy9+ucb0pxZjyRz4taIP+XjGv96V4PepOUt+YugINMfQK2cjB71rGdq9ntwpMbDWEbYfvS3EWMUHMkzpK50DarC6lkDpIFwkgB6fsf60GaATxctl15IOScdOlZahLhhluYDO4KZ2VSNxUpC7FhgqVbAJ6H4FHdWtVZRjGM46moQLFr5xYgvgH/Sft5oMDtESXZcDtjpRJ9LR5LoUb6fmgQXcF3JKEfUYm0OSvQ1X8UaeadYrR1RYhlj/sKYGhJBEriNCp/Ue5rS3zCInknTnGe9V6RKCzli7NjIzTysDC3s043C5zk1ehOKUytIuk4jIIPkUbiLa7cQxaNWxzjpQ4NZjZ41CMw9ygUMynUV07k9cVBqPRoxj3dCBU3YqSHGkLjST1NEhKR51Y1qfH+aXvEMGuVysgO66mxirBlzci2TmMN22B7VJizxapGGFXVgHavLX3E5roO1wyiFV9ukY37V6GwmMvDI1lUBuXk46EUsEIIEco+rW2Op6Go8fuZn9P8Rg1DStrISfO1GgAWNVGF7KPilePoE4FxIg7/hpM/wAqgqbq1j4pf8D9VcNjJhnYQ3qLvyZgDsfANeujcbiToNgCM1yv0nxm/wCE8WW0glPIuJAs8J3D47/H3rpzXCI3MZJI422IIrSJ3s7RYAhJtwclk6r9hTEVxHMqnGQxyFI6UtlipWKbSHG2RkgfFEtoFigEEYYkkks3UCoGGOASw9vyKr+JXF5aIlzw6KOaBT+bG5xt5FPJLIVUOOnt+MVKRwqv7CFG4qCUMsDWySR5ZHAIwckCpSmEe1SwYj6fNKRx4HMjGk9QAdsVJSHcTRnOBhm8/FFGlcyKqJjfY/FRdQkqnmbP7cZ6VgjIQyq+5Gc/HigJIz3ssdwo0pgjA7UCXEOHTLcxXBkJmDjSqDCkA7Zp61i58sokVFJOW5YxkmmpCJgyBjsMYxsRQhLHArRomQv146irvSfQHUhwIgMqcE5rIwSSBupP/mpsUJV02OMkURIBN7UTS2MjJ2rOqr+LSNNZSRRuRI23t/UPiluG2B4byQ8aSFwNLBfpNWkllKyFpF2Bzheoo8ShSBnA2yD2rWpYmQrqISxMsJLxjO243FZE5DAsRjHbsKJcRNBiVcHGw80sXJ9yxkg9cVBO591wskajJXScnY1KW1neIFY8gHIXYVCIFgVmIHjag3BeNOXy0uEbqsqagP8AI/nSKRgspLTiE8kslvDHKNRXnAnP2FSuLYTR+1yEYY1Lsa2IVQh47G3Vk/UjkZ/mDRhI0pUuAMdApyP51dCVrbLAGWPUyrvljmmlC7GKPJOD1qS4hcuSACcAeam8i7asBk9xx48VBg/WwJVjsT4pCWZSFnHMLE6CvYfP70WeVnMhX2BhnJo/DgUgkmYqwRBpONi5Pt/cbn9qo0kiSKA2MICAPmoXsZltRGVwegJGc0MtDbzxwB9cj7gCmCwkRlRtL9tVIPGz8Mc3cVvMGUSMFQZ9p+a9bd8uKeJIyFCAA6ejY7GgXMINzbsRqEYIyNsE98UG5cxW78uDmS50qc9/NUK3k85uRBbBnkVsk42Ge32o3GTKPT/ERKqhjayd/ip2cUscBLMy3JI1OD0+1S9QRlOAcQzqx+Fk6nr7anRPXmjwyDilxbeoOEGNQsire246o3QsB4r2A5kUnJm9wPQmuY+k+KScL44iNn8PO3KmQdwTsf2NdaeJVIwdRLELq3olaiQrGDtpIzqxWw7FlZQ2lvaCPFTR3iVGIATTp09cmhrHqmZBn3KVOD2PilIPNgQZRWUj6t+tJrpnnlCMwZdIKnffFFkVwixRtgnGQfHf96BJH+HYlfrZtWkdagCt6ycVht3QhXjIVs7Bv+xV/ZqsrOXKKiqTkjAqmurMyTQzcplMeCI1I3xvTs8ssHDbl10OxI0hug3zvQamVEXGV6ZO/Y1FCFZpSNTkBG32x2OaHDHE8w0TCaPSGIJ3DEDYfFa4ny4LKRJGOl/aCvz4oplX9gWM6jjx1qEkSxszcwSLsQ3n4pa2mUWi6ZGG2Dkbj7fNSaO4cjSGGO7DAI+BRBVCblgVDb7UTnRxlQHJZgcDPitR28zgK5RB/Cu9SMKqx6NpJ0nH86znapc8OhAkUP069aG8rojHBI74pORFS5SRY1bqACegNPMsxQqUVfua0BAyXhQPINA3KDvWSmZXKxMAr/0qUP8AzPbhcjBI71O6T83SF2QYyPNEDa4mjtxyYgzIcEN+r5rEInSQnWudmPz8UISsGzN+WF2wxxmhzTs40qQQhJUfFFElRY10szkHcKv+aXd4obeQaWjAGzdAAf7VJmYlMKuk7AZqr4tE00n4aaNTDKPa2+CR1BqgdpcNxibl2x028D6XZxnW3gVb3YVrhVZFVQuMlu47YpLhFs1oZWzqRyGVVXGMDG1L8euEYGO4Jh0YdG7tmmQWgR5cAHK7YGOlNhkgtraADCmRnb5OML/c0twqUCCFSCrMoBOc4o13qMwDr7UwPv1oAC3jguprgEa5MAN3VR2rGXcMMnvk1KeIuuFBPapRwALy5GbPnxQLSNIzNGm8hH1DoBQ5bdVg0szH3ZYg700dMDk53Bwcd6V4jcDUOWjMX222FBu3iVDmOSUjO6sOta9Rux4BxFM5AtZP7UcJnQV3YfNLeoRIPT3EGKgg2smSv2qYOX2ARvUduFyENztq64B6V2t1V7NcKVZssPIriUEMjeoIo0DM/wCJAGjc5B3rsss3tjidikirrKnYgZxiqlHgiaeEg4CruWzvQbqFmyod4lbbKbkDyKmJOVAzkEoF3A2zR4tUYVse0rlVcbg/NEKWUKRQMFdyM4VWOcfOaYjRSW1BiTge49AOpFTVwRuRjqwA70tfLLNDotgNWQfd4zv/AEqKNaNlpJI09jHYnv8ANDuPxCrmFVcDJ0E4DVC7nht4BzHKYyEXfoKFHeJc2XPBDY2AU9D5NALgNkLYyyKkgycl5DtnwPil+MXaNfJCz5jG+nP6quLC4EsI1KDkEHK155rIzK73EUkjFiVA2Iq4unuEzK07qEUqrbVdK4G+GGO53zVRwizS1UBAMncjrv8AerNoZ5lEkcoiiQ/mAjYUxLW5JGX8wy4QdfilZrgLZmWNiXYMyqe4rTyQzQyMxAxIU376fj96ywQ8qNXj9oLaQ2+N+1SwlL2ssklsjlAR3HenWfdX1FNXReuanNbpvGoKkdMVXxoVkEjsxbBVVJpFNwu6yqjJ7Tuc1KOQs0sn1FjlQT17ftWWjLK6Jk/SQDnqcGhWbnlsrABguykUEYreOVmN2OcQ2NJPtX7VO7sY+WHicRqh2Pn4qElxvlEHTfSKUMskgYu+lQCPd0zQHQvgqdJJ2260No1VlDhsDfJocTZ0qjq/8TY6GpxPMJGDe4fpOO1AR44zIkisDpGAahfW8LqrTR6z8d6anhDxYt2xlfcPBpZ0MaKkp1AjJK9qCUPvJWEgSL0XwPiisMuTM2pRvj5qvmhUTiaKTRdDDIcZFWCM040OqxzsMlCchvJFAVJFxsM/FCmIYAICSO4NabAwoIAHXA6VE6Vk9udhnURVAHBkZiZRsdxioTIZblRGoChcjemm5YVtajcZBFCgAE0bBFkLbFWbAoBNaNICTdSxn/TvQeNyOPT3EIGfJW0kPgEYp2eaKGd0aNkPTQd6q/UDauDXjr7tVtKp+MLQKS+u7Syu/wAFwrgNpBNzMGdgDh+mdutegtgYo0klYNcS5MjY3z436CvGzf8AD+5tuIkw39vJGH1gsGQqA253GDt4Ne/ji1Rggo+22N80RCAn8OHGH0tpXH1DPcjxRZCwJUMwONz1zSigxTgyDQQMA6e1NrI8hOASOwOAKGNgBI8hsfepKisq6nVupJBoUqgnB2bGcDc/tSNtfrPfXHD0UlkGzADP9KlFb6md4rqFiwMRjO3zRvTEbzWM4YLh2wqn7U3xTh809ooVlbGQFZeoqHB7aW2EqyqyKW2C9RtSB6OIFGhByAMNk7mtRQoqaYlKqOu+cVCFYoy0VsCuTlgd8nzmmeWxOBkZ2bxn5q6ABkVoxnlk53otleapZrUE5UASJ8eai0bSMGTSBG27EdiCP5UrcTjhzFzCWSVsyuh3+MVTDn4WKRyyhUU5bf8ArW2lSFAscRAx+jfNAtryG9t2aGQq3TSwwRWSsWbKNlgAH09j4qYGHVWiUyrlycg53FQCHmEBcM3RBvj5oFzOqBGI0hhvk/1o5IKLym2JzqG9ZituoWWN2BJX3AdNxUCsiSyLLGsZLsBjx/3ijytGFzkbD3b0K+uUCRTsuFdMMx7Ebf7VQOUxwRO7nSAcea1oinVdADDSXAbvVeeMcPVtLXAduhTSc5+aegGC8xzpYbY+39qCEVssILx4ZWOcDtRXyu5YZI2ArSDGMgHOTsajdIXtpCRgqhKjvnwKQRSQkhQNj1OahCbuRphLGq4bTGfI81TJxC/jZY5hFISw2xpwO4q9glzAWOMjcgb4+KogNSMGfTzTscDY471uROauSwY42I201AmVwJI1zr2B/wDNTtoJUB1Suzfw46VBGO8ZyILiLlT42b9Mo+PmmIniIkD7fB7UhxIyQQRuyBp5fdDF3B/iqULllCyBTNIMn796oihMjEKuQCcZ6VsjTIWDYBwAF6g0VkaPDMwBoLKCD1AByTQbeQ/i9QCnSuC7+aU47LCeC351oCltKDjuSpqM91b5l5UgkCIWGT3rzizpd8D4w2ocwxFtJUjGNv8ANBa+uru9svwkdmkiPcSDmupy50gDGB8d69TFbGGBQDLnA3Zye1eP9T+u+M8O4vLYWt1CyxNoadIFV8k7jJzivU25naDXdXAJZQSAuQm39aUo8+toy5zlCSzftWWzJLFHKm6jJB6Z/aoc11iIGHT6h7T2rI88pleDqdwDiiGGKRgOv1N1+RVfwiymt7i6vHIaWZ9Ow/QKbDKkYUxFV7d61zTCUxsrHAVc7VKHY7gSTYYacDYCtKGLtoYbHc1EEOwQY1EZ1D4rEcxP7T7sZIxsRQTRVjZmbBI+k4qLSuWCx4Ixk7d60dL4kR2U/wAFCAcOdJYAbgdTmqCJKI4Jds69h5Pf/FbBWRlZ4z7lBA22oSI27sckdiucU06wxxpoXDJjOAehoF5reJWPtQ53+c1CGKBAXRcBj7vLGhXkM1wNMNw0GemFBA+9ILNeWk8dreNHIWUlJtOFfH9jU3DDfFrQvZTMcgSJgHbb5rLRTFaRqTtoUZzuaAb0tP8AhpoJFJHt1DIP7+KJYtDOJYJozBND7TGze5Pj5FIpieTUNSgaW9pFDukM9i9kuI3kQtH9xsf+/iiLCsWGd1CjsV60KWRYeIOpOpoIFwPliTQJ2VhFFpjf3uoyzkb0cXUBeWG3Zy0IBdvk9hS/H7lrOwMtskjPOu0n8B8Ur6a1jhQyU5uvLHuf9X3NXMHo7drK9wthK8N2MFrW5bBP/Q3Qj460vLN9aSHDI+GXGCP2oIgSSIR3EYKAlgcdT8HsaKr3RkjE4V4l6Ttgv9j5+9BTX/C7i84irySJFaxvkBPqP3q5gU81Y1TSSwHt6VhgDEOhOGO/zTnBED8Ts0J2WQnB+N6BGM8s+5GZhIRsfppmJUhjk4hcDXGp5cUAODM/YfbyagyrIjurBASSTnruarkuHvbxwity4Ry4Ebup6yfv/irmDFR55nubjL3MhyxPQf6R8DpUWb/7ogXUAiYY0e4lOgLANTE6QT58/YVG2sI4yS9200ncr0B71nOwa6hW5UJJnAOQQcGotF+S2dgPbgnrUvxMWC0ZBUbaz5qU02u0yOp7nrVFXHwi3hmeRYzgjdM+3FU/Enie04jFBEUQWcjL7dgBXpEn0ISgzJjAU7gUnxSxji9L8Sm5mqT8PIGI+3StfExya4nlvL17iUl5pZNTEnya7rbhWgttQHtiUYxvnArgiOUYMv1Lg/yruUE0kVhazyjUpiDEDqxwOhrMWthn5p0SqyA4ZJBpI+KINZfYjHak40lmczSsBkasdSKehcykdlxsSMUQc5ii1yk4J2wN6wK65bUug7/NbLkKoY6hnbFBMoy3NGwPtx1pgksgjcvklCuMj9PzU7Blu7YyrkxttnyaSeVssfH6figWL/gZJRaOxUkvoY7Fj1ApPD6vFhSJtJOxG+RUnGj3HSuOh8V50epXe5UzWrQRD6hgs2asTOk2mfnMVP0rpwAKkurZh1zpGqFiNW5z1NAubxUhGY5JXPRUXJNU/EOPRxSRrYRSTHu4jwin70Xh7X0lo73jMtw7fljA9o+fitYgay39wZJZ4uSqkaELDVVjcRwyyprQl8K6nqBkVuORAhSQBmB+odPtTbseVZzIo1vGYyPkH/as1VbPAturIoEsI3eN9yPtSd1b2t3ytbMzDaG4bZo//wBb+fhqtg8amRc5Lbg4zppVLXVGxEeXY+9OzigYs4SLiKAAkjAwTnNJpCs/FuI30m687QijphRinOBcx773hhb2kMkvNY9NI2B81W8IkZrWNW3WQF2++aBmNeYn4eUDlTtiPP8A+N+wP3piO0jtIxCIQhQ5KeDW5kWaBogAUxuB1FBuOLgRpDxGN/xSjEdwowZEH8Q8irCiwxpbyFlBw3YnvWrqXJ9gAPTA/tWllR1SSM69XfPQVEW8bTNhycHJ+KqaJlEijWJchV6dwfNEsp0sQbqfUQqMo0DJBIIz8fegXMTcrSpMenBBA6is5/sOnGkgkDH9KBS4ZnjigGlGlGMDsvUmpSvDaRzTY5epRq/boBQ7VjLLNdlQVTEajsMUzdQrPGQ65jYeM4qer9UqXYvGUxykahpwP0irOMNBFhWTQBjA2NK21uquRAirGv1Ptk0+6qgXS4AJznHSgDAyhcBCsY+nPnvUZNZgZIwxyTgk1oym4uWfS2knAx0J+1OcUgW3uEiMmGhVSceTvQ0naWzRhUGXbuRSvqFG/wDReIEknFtJ7QcY2q5trqL8RJK+kyFe221eb9T8Qhms78Wsie63cMg7bVcMcqI2+a6vwvjNtxDg9vpnCQRKscgdgDqx0A8VycsPIrA22NWP3qRa7C/EraIMkdzDlNjhgP5USw4vBxAyQQTgSRNl26gDzXGiVJyTVhwjiC8PlnZ1dlmgaIhGxjPQ0HZYTzVdXlMgRh7o9tQ+Ky+mW3RmjQvhSVz+nA71yng/q2/4XDygVmjAIVZOqn4q/b/iMFAj/AiVCmCzPg5xvV+Jj0vBLyS8E8k0Ydxg6AdsEUThyStaQStqSV92IP8ASvBQet7m0md7aztwrALhySdvNYnrriMSqqw2o0jCnBOKfnr0sdDvuIW9lG34x8N0CAjLfA+a8/xPiHEbg2hhhEqSLqSKJ9lXodXfNeTm9W3c8plmtbSSY/rZc1Wpxi9jvnvIrgxzO2SV6fbHikyGb66nw7h4ghT8U8jFG1iEH279DVkgaR8qTGrbA5ySe9csg9Y8aQafxit13dAetZF6x43ETpvlbP8AEoqaSOvxQwofcHBUdGFbv5LocuOCGOSESazvhkJG5HmuQy+tOOyAg34XPXSuM1IetuNhVBuojp23Tt4psXHXCugh1wyMhI07ZNRa5YJuOWTsQ2+BXI5/WfGZl0m6jUdgiAY+1V1xxniF2c3F/K//APeKbDHYuIXf4ThdyyMQJIuTsMDc71R3XqXhdiqWiXCo8ezso1DPj7V5Dh0i3fp26hm4siTNKpWOeTsPFebcBWILDI6lTmmmR1S29U8LeIytepGVbBB6mo3Xqr07caVuJxKufcBEevxXLCy9QVzWBx3YVOVXjHUX9YcBjRUgkl0joBEc/wB623rng8cWImnU/qzHXL9a/wAQ/nWhIoOxFOVOMdl4d6v4bxFktIBNcO2wVIzlfknxQ+IcYsbG8FtNI4ctsAmcn4rk1lePa3CTRyyR4PvMT6WK9xXpJePcIubmFILSRcYVZ55t08mnKmPRX/qCDg5jiuFly+TywN8eaHF624XKpMy3CZGChUHHzXlfWfEbe/4t/wDT3AmhiQIG7HziqIMh/UNhjrS/qrI6AnrHhNmdNpbzuCMlsYzSsvrdG+m1kwR0JFeJLqAMOP51vWhG7Kazypkew/8AfGAFWywB1OvejWXqY3TzGRlg0gMxlk1Mw/0+a8TqTprGPvWao9hqGOwz0pzpkek4vxrVIlzw+/lLHpGUwVHzVDe3EtyzzTOTIQcnzQdaZ+ofzrTsuhsMCcVLbaY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6424" name="Picture 8" descr="Materiales 03"/>
          <p:cNvPicPr>
            <a:picLocks noChangeAspect="1" noChangeArrowheads="1"/>
          </p:cNvPicPr>
          <p:nvPr/>
        </p:nvPicPr>
        <p:blipFill>
          <a:blip r:embed="rId2" cstate="print"/>
          <a:srcRect l="7087" r="5501" b="8651"/>
          <a:stretch>
            <a:fillRect/>
          </a:stretch>
        </p:blipFill>
        <p:spPr bwMode="auto">
          <a:xfrm>
            <a:off x="4427984" y="2348880"/>
            <a:ext cx="3960440" cy="1152128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Aplicación a la construcción modular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4357112" cy="268262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_tradnl" sz="1600" dirty="0" smtClean="0"/>
              <a:t>El aprovechamiento de la mejora de hormigones a tracción, la reducción de peso y su mejora en el aislamiento térmico y acústico puede mejorar las expectativas de la </a:t>
            </a:r>
            <a:r>
              <a:rPr lang="es-ES_tradnl" sz="1600" b="1" dirty="0" smtClean="0"/>
              <a:t>construcción modular.</a:t>
            </a:r>
            <a:endParaRPr lang="es-ES" sz="16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Imagen 10" descr="http://compacthabit.com/upload/1363001363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501008"/>
            <a:ext cx="2813292" cy="1704206"/>
          </a:xfrm>
          <a:prstGeom prst="rect">
            <a:avLst/>
          </a:prstGeom>
          <a:noFill/>
        </p:spPr>
      </p:pic>
      <p:pic>
        <p:nvPicPr>
          <p:cNvPr id="317442" name="Imagen 6" descr="https://encrypted-tbn0.gstatic.com/images?q=tbn:ANd9GcRPaND9ph8emloER3VMqM71nSogpVv7jKSFxDmtFiMSPWD3gAv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501008"/>
            <a:ext cx="2587934" cy="1704206"/>
          </a:xfrm>
          <a:prstGeom prst="rect">
            <a:avLst/>
          </a:prstGeom>
          <a:noFill/>
        </p:spPr>
      </p:pic>
      <p:pic>
        <p:nvPicPr>
          <p:cNvPr id="317441" name="2 Imagen" descr="edificios-modulares-prefabricados-modernos-ecologicos-viviendas-colectivas-67446-4228991.jpg"/>
          <p:cNvPicPr>
            <a:picLocks noChangeAspect="1" noChangeArrowheads="1"/>
          </p:cNvPicPr>
          <p:nvPr/>
        </p:nvPicPr>
        <p:blipFill>
          <a:blip r:embed="rId5" cstate="print"/>
          <a:srcRect t="20322"/>
          <a:stretch>
            <a:fillRect/>
          </a:stretch>
        </p:blipFill>
        <p:spPr bwMode="auto">
          <a:xfrm>
            <a:off x="611560" y="3501008"/>
            <a:ext cx="2376264" cy="1704206"/>
          </a:xfrm>
          <a:prstGeom prst="rect">
            <a:avLst/>
          </a:prstGeom>
          <a:noFill/>
        </p:spPr>
      </p:pic>
      <p:sp>
        <p:nvSpPr>
          <p:cNvPr id="3174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" name="3 Marcador de contenido" descr="19.png"/>
          <p:cNvPicPr>
            <a:picLocks noChangeAspect="1"/>
          </p:cNvPicPr>
          <p:nvPr/>
        </p:nvPicPr>
        <p:blipFill>
          <a:blip r:embed="rId6" cstate="print"/>
          <a:srcRect l="5803" r="3280"/>
          <a:stretch>
            <a:fillRect/>
          </a:stretch>
        </p:blipFill>
        <p:spPr>
          <a:xfrm>
            <a:off x="4932040" y="908720"/>
            <a:ext cx="3742715" cy="2315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err="1" smtClean="0"/>
              <a:t>Composites</a:t>
            </a:r>
            <a:r>
              <a:rPr lang="es-ES_tradnl" sz="2800" dirty="0" smtClean="0"/>
              <a:t> termoestables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476672"/>
            <a:ext cx="8183880" cy="1584176"/>
          </a:xfrm>
        </p:spPr>
        <p:txBody>
          <a:bodyPr>
            <a:normAutofit fontScale="77500" lnSpcReduction="20000"/>
          </a:bodyPr>
          <a:lstStyle/>
          <a:p>
            <a:r>
              <a:rPr lang="es-ES_tradnl" sz="1900" b="1" dirty="0" smtClean="0"/>
              <a:t>Adaptación</a:t>
            </a:r>
            <a:r>
              <a:rPr lang="es-ES_tradnl" sz="1900" dirty="0" smtClean="0"/>
              <a:t> de sistemas de fabricación actual para fibra natural, (</a:t>
            </a:r>
            <a:r>
              <a:rPr lang="es-ES_tradnl" sz="1900" b="1" dirty="0" err="1" smtClean="0"/>
              <a:t>pultrusión</a:t>
            </a:r>
            <a:r>
              <a:rPr lang="es-ES_tradnl" sz="1900" b="1" dirty="0" smtClean="0"/>
              <a:t>, </a:t>
            </a:r>
            <a:r>
              <a:rPr lang="es-ES_tradnl" sz="1900" b="1" dirty="0" err="1" smtClean="0"/>
              <a:t>filament</a:t>
            </a:r>
            <a:r>
              <a:rPr lang="es-ES_tradnl" sz="1900" b="1" dirty="0" smtClean="0"/>
              <a:t> </a:t>
            </a:r>
            <a:r>
              <a:rPr lang="es-ES_tradnl" sz="1900" b="1" dirty="0" err="1" smtClean="0"/>
              <a:t>windind</a:t>
            </a:r>
            <a:r>
              <a:rPr lang="es-ES_tradnl" sz="1900" b="1" dirty="0" smtClean="0"/>
              <a:t>, RTM y laminado</a:t>
            </a:r>
            <a:r>
              <a:rPr lang="es-ES_tradnl" sz="1900" dirty="0" smtClean="0"/>
              <a:t>).</a:t>
            </a:r>
          </a:p>
          <a:p>
            <a:r>
              <a:rPr lang="es-ES_tradnl" sz="1900" dirty="0" smtClean="0"/>
              <a:t>Se incluye el desarrollo de </a:t>
            </a:r>
            <a:r>
              <a:rPr lang="es-ES_tradnl" sz="1900" b="1" dirty="0" err="1" smtClean="0"/>
              <a:t>composites</a:t>
            </a:r>
            <a:r>
              <a:rPr lang="es-ES_tradnl" sz="1900" b="1" dirty="0" smtClean="0"/>
              <a:t> de </a:t>
            </a:r>
            <a:r>
              <a:rPr lang="es-ES_tradnl" sz="1900" b="1" dirty="0" err="1" smtClean="0"/>
              <a:t>nanofibras</a:t>
            </a:r>
            <a:r>
              <a:rPr lang="es-ES_tradnl" sz="1900" b="1" dirty="0" smtClean="0"/>
              <a:t> y </a:t>
            </a:r>
            <a:r>
              <a:rPr lang="es-ES_tradnl" sz="1900" b="1" dirty="0" err="1" smtClean="0"/>
              <a:t>whiskers</a:t>
            </a:r>
            <a:r>
              <a:rPr lang="es-ES_tradnl" sz="1900" dirty="0" smtClean="0"/>
              <a:t>, (propiedades ópticas).</a:t>
            </a:r>
          </a:p>
          <a:p>
            <a:r>
              <a:rPr lang="es-ES_tradnl" sz="1900" dirty="0" smtClean="0"/>
              <a:t>Obtención de dosificaciones y formatos de fibra óptimos.</a:t>
            </a:r>
          </a:p>
          <a:p>
            <a:r>
              <a:rPr lang="es-ES_tradnl" sz="1900" dirty="0" smtClean="0"/>
              <a:t>Aplicaciones al </a:t>
            </a:r>
            <a:r>
              <a:rPr lang="es-ES_tradnl" sz="1900" b="1" dirty="0" err="1" smtClean="0"/>
              <a:t>packaging</a:t>
            </a:r>
            <a:r>
              <a:rPr lang="es-ES_tradnl" sz="1900" dirty="0" smtClean="0"/>
              <a:t>, (</a:t>
            </a:r>
            <a:r>
              <a:rPr lang="es-ES_tradnl" sz="1900" dirty="0" err="1" smtClean="0"/>
              <a:t>Value</a:t>
            </a:r>
            <a:r>
              <a:rPr lang="es-ES_tradnl" sz="1900" dirty="0" smtClean="0"/>
              <a:t> </a:t>
            </a:r>
            <a:r>
              <a:rPr lang="es-ES_tradnl" sz="1900" dirty="0" err="1" smtClean="0"/>
              <a:t>Form</a:t>
            </a:r>
            <a:r>
              <a:rPr lang="es-ES_tradnl" sz="1900" dirty="0" smtClean="0"/>
              <a:t> – Reino Unido). </a:t>
            </a:r>
          </a:p>
          <a:p>
            <a:r>
              <a:rPr lang="es-ES_tradnl" sz="1900" b="1" dirty="0" smtClean="0"/>
              <a:t>Múltiples productos industriales</a:t>
            </a:r>
            <a:r>
              <a:rPr lang="es-ES_tradnl" sz="1900" dirty="0" smtClean="0"/>
              <a:t>, (B&amp;T, </a:t>
            </a:r>
            <a:r>
              <a:rPr lang="es-ES_tradnl" sz="1900" dirty="0" err="1" smtClean="0"/>
              <a:t>Greece</a:t>
            </a:r>
            <a:r>
              <a:rPr lang="es-ES_tradnl" sz="1900" dirty="0" smtClean="0"/>
              <a:t>).</a:t>
            </a:r>
          </a:p>
          <a:p>
            <a:endParaRPr lang="es-ES" dirty="0"/>
          </a:p>
        </p:txBody>
      </p:sp>
      <p:sp>
        <p:nvSpPr>
          <p:cNvPr id="318466" name="AutoShape 2" descr="data:image/jpeg;base64,/9j/4AAQSkZJRgABAQAAAQABAAD/2wCEAAkGBxQSEhUUEhQVFBUXFxwYGBgYGBUUHBUVFxgcFxYXGBcYHCggGBwlHRgXITEhJSkrLi4uGB8zODMsNygtLisBCgoKDg0OGhAQGywkHyQsLCwsLCwsLCwsLCwsLCwsLCwsLCwsLCwsLCwsLCwsLCwsLSwsLCwsLCwsLCwsLCwsLP/AABEIAMMBAgMBIgACEQEDEQH/xAAcAAABBQEBAQAAAAAAAAAAAAAFAAIDBAYBBwj/xABPEAABAwIDBAYECQgHBgcAAAABAgMRACEEEjEFBkFREyJhcYGRBzKhsRQjQlKSssHR8CQzYnJ0k9PhJTVTVHOC0hUWQ2OD8Rc0ZKKjs8L/xAAZAQADAQEBAAAAAAAAAAAAAAAAAQMCBAX/xAAsEQACAgEEAAUCBgMAAAAAAAAAAQIRAxIhMUETIlFhcTKxBBRCgaHwkcHR/9oADAMBAAIRAxEAPwDYb/b64jBYgNNJaKS2lcrSomSpQOih80VnB6VsULKbZngQlf1c/wBtV/TG8BtBKePwdHf67nDh31hiR2H3eJ41N2Uikbt70s41IJDeGXyhLiSDxkFd/A1UT6ZsWbZMOO9ty55AdJWLW5593uHDvNUnUBfyQfxxVx8KatGtKfR6Kr0vY2/Uwx/yuQO9XSewUxPpb2gr1W8N3lt0T3fG1hMNs9KRKvboO4U3F7Ry2bST21nU3wa0RXJ6On0u4oeu2yn/ACOH3LqwPSji1iW/g3ihw+0Oe8V5EjFBRub9toq+0BrN+YtHl/OnuZpHoCvSptNsypnCuI/RS4g+BLhHhRVfpUcCy2osNr4ZkLgg6XzxXnGHxSgdZ98fb40awmyjio+KsowFLISkmQISs9VSr+qJNG4VE1z3pEx6RZvDuHWUpWBHdn+2hh9LGPBhTeHHZ0boPtcoXi9x8ThzOGWo2nKjMq2slpQmP0oihLmOUkRiWc82JQNANDB7z5Um2NRRq/8AxXxp9VOG8UOfxKpvelraadW8KRzDbvu6W9Z5vCsPfmHQFfMVY+RvUL+Dda9ZJI5i4/HfSuS4Y6i+jQq9Mu0PkpwncW3p/wDt+yntemjG6Lbww/yOQe385WNeYbXqIPOqmJwqgPWkdoB9v309fTF4a6PUNm+ljFLcQHEsZCqFZW3CrwHSe6a02O3txiVt5AwWnFJSF5Fqy5yBeHLi8g8a8S3Vx72HfDjKsq08QARHEEEQQa9J2HtHo22GnieukrkkQiV/FJNtCAT2SnhpWFSuP8kppxqVe1Hr6FkgXE8TFiOMXt7aDbx7ZLLRUl9lhWqOmQpYIHApSsKkniOHA1jN5N6cY2kNBaW59V2Iz8ClR+Qsd0cbV5ttBx5SlF3OpQGYk5lQk2zT824uLXpSUk6oIU97NA96YdotmFt4UidUtuwe27tTNemPGq0ThfoOfxKxChNUn8GnVJynsv8AjwrNlNKPSUelvHHVOFH/AE3fYA5SHpexsxkw3i24J/8AlMV5ky4vQgd9PUOdLVQ/DtHqbXpWxh1Rh/oOSPDpLjtFSf8AinjOCMP9Bf8AErzfYTYdfbZUSAs5ZGqTBgjxii20NmOMG/WTNlD/APSeBrojJSXBzzxuL2dmvPpUxvzMP9Bz+JTD6V8b8zD/AEHP4lYtJB/GtNU3PZV44r6OaWRrs2bvpXx0WRhvoOfxKqq9MG0PmYX925/FrJlAFV3mgrSJpvEl0KOVtm0Hpf2hxbw37t3+LRXd30oYx/EsNLRhwlx1CFQhwGFKAMEuG9+VZLdLGYUL6LHJhJsHOCZ4LHLt/wC9agbGwjeOwisK4mz7XVBkKGcXB5++ouls0XVtWmezUqVdqJQ8M9NeHSraCSdfg6BOny3fPurz1TK0+oq+gB1A+yvRfTKyo7RSdB8HbE8T13bT5UK3S3a+FLyBxtsASSpQmOxMyr3dtY7pF4pKNszLWBUoXPgPtPGmKeS31bEj2Htr6BwWxsFsxHSLKQqPzjhGbtCRoPC9ee+kDezCYuUt4VtZ/tXEALHakpgjxNDSDX6I85UsrNzPYKeG+dQqwg4Ep5QZriUuDQhXsP3UCJ1spOqQfx5+6o04OD1FFPtHhXE4qPXSR28J/HfVhDyVcQez8fz7qADO67zbS8z7TeJHzFLU3FiLfJJkg9adPGvZdkb54RaQ25+T2ACXEhKNJhKx1MoiLxw514Kknh+Px+BVhjEqRZKiJ1HA+GlZtrg01F8nrG8u9mCZSUYYlagdEQWgR+isFP0QD2ivP9r7zPYlUu5SBMADSeEqkqH6xrOuNSZScpPLTy+6nNFwagK7qfPJmq4Lq2WXfWSAfon2m/mO6p2U4hqA07nHzHL27Dr5U3AsdIQCCOyJ9lP+DqSLEgcjceINqzQ7I3cc0qz7SmVfOTdM944+FOawKYlqHgZ+VAEc41PiKcHybKTPC1/YfsIq8xuc4skoHwdYE9YlskRPq6gQDc2sb0Ux7FDYuyeleykZSpQTYRAIE++jOLxSHX3Ak/FpASBAhIRCWgDrdIPlx4QYLZWLw7yS6hRzqKEuiVet1TCknKoXNuHbpVhOAPSONtm4KiEmBnSnKkqnhcgX5HlVYJKDsnkbc18EjeKV8FUy6C8kQG1iy0gaBR5pGihMixEa0NmYx5lQCFBxsmCFRYcc6OI7UG/ECpEvKbUUkFJ4pNdfDZ610kXt8r8WqsMm6TIZMezaK+P2a0oLWlCkdUgISknKvMcuhk6EEkceNozKMMcwTlUVHRMGSexPOvStjraWxnbT0hEhxNsxJ9bsJPLiO0CubN3jVgAC0vp8MowCv840SZ6PpSCq14zgiONqxmhXm69iuDL+mt/cDbE9G+LfEqSlhP8AzTCo/UFx4xR/aHocSWszOJV0sA/GJCUEcrSUnz+2ruM9KCeqjDtZVrTmSXSCFKJIKeqQAcyVAcCY0BBrz3bm+GKxNnHVZdMqeoPIfbUlS4RVuT5BTClYTGNpeABbeTmKSFJgKEkEWIia12J2ml9S0JSeouFTEhQVl9UagwTP3GMKoSQDcnh9/Ki2GxzqHXXUqaC83xgVOVWUkSkAcybcZqsVs0Z1aZKSC+J2NDKVJB6WBnSClQPAzFpBtrQUNYpdkMLHaqEjvlV6PYXazalJdWo5sqlBttJgFapOQG4TYCCbZakxW3jB6Nhyea+r7APtr0oaWlv/AIPKnqTaq/kAp3fxCvXWlPdKj7Yqw3u2lN1FSu8wPZFOxG08SqIBTPBtBPtP30OxQX/xVpB5OOpn6CcxrXkXQlr44KbjsLU2uYBISf0Zse0dtGtz0EY/B3t8Ia+uKr49vIQEjOgoSqeFxqk6iiO59sdhRY/lDfZ8scK5Z7Wjoi+GfSFKlSrkOk849IT5GKAtHRJ1E/KXrWYeCVjrISoHuFaD0kpPwsHh0SfrLrLttk1xzfmZeLdFPauxOlIIeWk8M5Lg8JNqBYnYWJTolLn6pv5K99616EHjccqWTlMe0ULI0DPPXcyPziFoP6SSBPef50g4DxFeiASIJ/HaKo4nYDKwZbSCeQyz3FMGqLKuxGNSa4cMlXAd4t7v51oXt1kaoWtPZ60eBv4zRbdlr4IrMthjE8lLzApNoI9ZIi/yZvraK14kR0B9hbj4vEwWklKDbO71EX0gm6v8oNTbT3Kx7ElWHLqR8pkh0W7B1vMeVemu+kBsDMrDPFQTojK4CZ0kHMB3pisTtz0o4h4FDJSwBYx63mdO6tXF8C8xhg+JhUg8jb30RwQBNUXnS4SpZKidSo5p8TrUmHCUm0juosD2LcndRtbQdXcHQDs1mm75bnoQ2p1swBqOIm3jWP2FvQ6wIQsx5VNtrel15MLWY5TU5T6oSTGbv7yDBE5UMqJ+UtHW1JIDibjUWIiwrV43ftt5vq4XMqZl7KUJ4A2Eqt2Dvryd/FCZFz21UxWJWuylEjloPKi59MqlDlmtxm3Q44QvEkFRuEEhtJsdTM6ECSQCrgKcMTBC4CXDN0qUqETKRmJOY6kkdlYFTA4SD2Vtt3kSwArrQB7h91ajLSqe5mUdT22CTuMS4kB1AWBxFiPLQ91D9pbOCW+lQpTjQ9ZAjOASBI5x59lVW8UC4pASpJSddQfEXHiI7a1O7my23G1u4h5ptodU9e6lHgcipTzn2EVpNfpJteplt3E9G6V4d4EAS40qxKOAg8biDaCe+jm8Oxw6hTzWYBSZcQB1lcVQJ15jjEi+pJnA7PxDhLKUlaAQrLMHMIJAUAFJubgC/DnXweBewpc+PL6cshCpBQeciSkWiL8xpe+O6UZcPv0I5HHVqjyuvU89xOCLoQGRKQCEpUbjrFRUpfC6tYAAAqptJ349agTBWo3FlX9YcgdY1vWs27iRAzqWkGOvkKkLVlErCFTkSTpHKgitmOLTLcYhJ/s5Uq/GNRUGtMq5OhNSV8AzZjZddQmwUpQuopSnXitRCR4nlUmPZdQ64R1QVLGY5ShQC7wTKViRwnS1GNmbjY5clDSmxES58XY9mafZRxG4D4YDT2KaYQTKuspSVEerIVkBj79Zq8YS9CUpw9TF4dpafjCVZ1JB9fVC0gpmOyOraLDhV/YT6lJdBMw0VQQFXStFtNADx7+weg7s7i4Ja1IGLTiXE3UkFIEzc5RJtpqdapO7QwjOIXhsKyVLQooPRoEKKDlVECTBBHgapijTuTJ5ZpqooxS9mYrEhPVeCeSviwBzyqMR4VIzuQ5xU2kduZw+VhWtx+9nVyhYaA4FsqPsXHsrN4jaWc3xiiOQacR9WuhKHabOfVP9NIOYXddK0oClqhtoJOiQQjjodas7u4ZDeNw6W0BXxqDn1AGYXBNyfdXNgpLmEUS4FJCynMrMjL1QoAXnSde21T7DWlONwyAcwDqBYRKpgyZvwMRa3fWcjTWyN441yz2qlXaVcR0Hnm/mICcUARMtJ+sus23iUAjMOzwrZb3bNQ9ibrCVdELHsKyPbas5/sEKXkzjWArhxjw+6uKf1MtHgodKBbtkHmPwKnZyESYq+9u4oQMyeI10IMH8dtN/3ddTayhwIMg34e3yrAyBzDJEEEEGndAIB4GpVbCeSIKSQRNr11rYr4B6iik9h93lSsCu4zHAEVGUgC6PEVdRgnssKSqOBg/jsqmMxlJ1FFgJCUE+qQfLyNNxuFZcEOJC/wBcBXtNNBURpcV0mRoe376eqhgPEbpYdX5srbPYrMAe1K5qi5uitPqOJX+tKfdNafor386mbbi348Pup+IwWxmdmbvuZvyjM2385sIeJH6ucEd8HXSvQNl4bZOGR0uZJi0vyXAq8Q2oDLMG4FCAkj5NvxpUeJwoWIygjkoA++txy0J78kO92+OAfBSnBIeMQHFgNkdoKOt4SK8tfbEyk5Ry1A863+K3WbVPxakHmgmPo6DyoNi9z1j1Fz2KFvpJ/wBNUWRMKMpmVyB7rVud0DmZ04e5Sh9lB8Buu4XAl6W2+K0AOx3IBCjWxwez2WFlvDuKdQEJOZaSg5ipWYZSARRJpo3Hkwe3RlxC4sbG3akcqrqeUuMxJI48fpa+daLerF4WOi+Ck4mLvhxSZknL1BZUCBccKzTGGc1Nh20WqFT6De72GeDqFNE5gbW8x2jsrZ7w40FLedrK4DJJJTkA1yqF1A29s8DQ7cTeJvCElaErkRPFPdRnerfFrEtkBtOVHWM3JOiUzyJNxyBqmPNp2RDJjUnuD8TvOwltIUiSrRCouOCrzY8CbnXS9Vjvcts5W222+wgn3QPCPGsUcQp10hS46RV1wJBNgQZBHKARatVidkOpwScS4oAMlSElSPXbQQ2mZJ6ylJF7/bXXiyOdp7fGxDJiUEmt/kdidv7RdMBYUg8En4PA7CLKofidgFxQW/iEpE/LgkHlIifGs83j8RiFhGdSSoxrkSO/ILAVsWNyU9El3FbQweUzYLzEga5VKAk6WynvqNwXTfyyyU/ZfCDPo+wWGYxrYbfLjiswygW9RRPPlz4UJ2pj04PGYk4dtYdDjgUoL6IEKcKjKgTa86VFuVkG0sOGCVgLjiTbMFGYEpyyZjSp/SPhE/DcSFlSUlSFSg51KlAP5vWAT2A99NZXFOkl/fccsak/M2/77AXbG20louIbSpa1R1kyQb5lGbm4PfM0AafU6CJ7cyQE5exQGqe0XHGtWrZObZvSs/GlL2QaE6yZkDKQFeHtoYxsXEGOjStU3KlLIABAgCVAkX4z4GqzyylXx0Tx4oxv5Cu4jDzAxAfbX0Ki2DPz4Uerm0JSRytyorsdpTePZbLWVAfQUyZKZWCJm9hA52qtsbB4ltK/hBSrqjLBMkp9UEW0uBbjVjdzd9CMXhVhZs4ggCQD182gjirjNacXHGv3EpJzZ7fSpUq5jZ5v6QXIxYv/AMJP1l1ml4w2v+BRn0mq/LB/go+sus4oTB7PdXJNeZlYsKo2i5BGc6zrxnX8cqsN7RWB6x5jvmaDoBCZipWcVwgcam0OwojajnBZsZ141ZRt10SArUz3d3L+VAmkHtp6UGePKjSFmhb3geGi+NxUh2qhSiXkZrASnqnxjhE1n0pIVeamIINKgDLi8MTIzpPHQ25+FdS2xnSUOR+sm08j+OFD1oQSOtFrgjTnTncMm0LTcdutZpjCLu02gsp6NKgCYUJ14H3WqiFB6EtoCVpBJv6wHG/Ifi1V8Xg8skKBBvrVbD5swKdRRuAbaCEpT0oWJkSI1B4fdT09DJT0iuaZSDm7DyNUndmvJSZBy68x2mqgSqwgyKVMQRxhCSC2rMkjWIIPEGhwxQSqFzHuq40oibWULjtq1iFtuBEsiRYwT1h/3otoCDEYLqhScqgbg2VY+0UPUVpMKSmrT2HSjMEZ03PVNxHI+3yqulabBUjlyrSkzRUxGxm3SVFPWIiUm48D9tAMXuhKgQ64b3CwDI5ApgJ8jW0ECFpUTwPGU8PK/lUrqQvQg8LCPwaFNoLfAP2Ts3A4dvMcI6+4IspaVhXnkT/7aCb0b1nFNOtDBss5MpCS3Kw11klQkCMpKbgWCjR9WD/S87TTXMHyV53j76oswqPMtjbLW64nKDlzJuSEhSiQEoST8pRgWvea9G3l2XiMQprAdKgNKeccCgFGSrKsJKRoB0ilRNs45CpthbLQzjE4pZK8oNiekuR1cmc9S97W/Vqtt/ayV5ni+UrII+DhXRKRbowXMqyUkgJJOkDjNdmBxkmSytpohc9HmAwpjG7SSleuVPRtqjuUVK8Yq7s/C7DccS22l/GumwJLmgv6yyhJFYBL4DiVrYYSgKCiSXlEgGSBKgJiblMVpDvilLpfSylSj8pSZJgQCYg2AFai00beOb+nj3aX3N1sfamHZxCUYbZ4QFEoLrfRqUACAZySSmeMxaiu3tzMPi3ulczhRACgkphUCATIMEC1orzBz0kYnELGQpQU6EJiJGlweVHNpYbHLMPYsrTlCuoAgDMSItMm3zeNNebgbx6Pqkl8W/sjWv7Pw+Ga6JvKEzmKSoElUAZjzMAeVZjaG0WU6LCRy/7Cs9itglIWrOVpQjOslZGVNzPVAnQ0M2HsBzEplplxwfONzMXMi1XU5QSqiLx4XduT/ZL/AG/sFntvtTZRUeQEz7apbv4+doYYZ3AC+gZSkDVehKrxcVWTgvg2ISVJUlSCZSRlN0kfbRfdZlpW0W1ni4nLIgZgUwQeJsbEU8k5Sj5n/AQ8KDajDrt39qPcZpUqVcoHk3pUP5an/BT9ZdZhLxjwmtR6UlflqR/yUfXXWTzi1c0uWaRcZdOUioWXr0mlgU2BNZYy6MUoEXP4vUjuMVOpqiVaGnFVKgsIvY5RAVmM1M5tBUAzPOhgUCmKdmERRQWW8TicwCpv92lIP9UGapKV1YpiVHL40qHYSdesDPtqbDY0tmRY86EBfVqZtYi9KgsNsbQcnUniON6uM7dWDPUn9VPjPtrPuPRlKTFvdTgtM8b/AG6UqCzSp28qPVR9Ee6Kna28qw6otwSNeYrLNupg62qYPp6pv20UM0/+8BMEoQrnIF6ovbSyuBYbRwtFj4ePsoP8NIkW56CuPY6QJSI7KEFo1De1GfW+DpmDpoSeyus7YZj/AMukX56GgXTBKc0SPHlY1xLzZ1zAxNvPnQ7HsaI4phcylaLyBZYmO24qDosLrmI4wUk24i3LUUMYxDMiSseH86nbxbHEL8CPu7qxQ0WlIwxUqFKAHDnyKTGnfQTebdzC41IHSFDgHVcyAkAG6FCRm6ulxcGr6nMPaOkA4ix5291SqGH16VQ01T3Tf8RTVp2gPHNrbKUw6pGGccdSJBUW1YcSJtlUo5hbXQ1G3jcS8qG2ukUNQ02twk9uQm9ekb87JaWwX8MVOuNrQVIUgqCklVpSLGCb8/Csu5vHj3W3EOPuYRLaJDbKEsZ/1SnKqeydK7YTkJxi1wBsDiSp0oW2ppwCesCCO9KgCNa9H2Xi3VZw+UkpSkIyAQUnMZJHHUeNeU7DxBU6VOKWpwjVRmeskmVKJJMC1eqbNSeiEmVFMz4x7JAroxycrXsSnBRSfuJ0gqeQVgFbVwJzD1gVgaECefGs7gd4msItKWF7QcBXK1KhDawREpbRKlRbjeKv45rLiC50jZPQFJbCpXBXIUQB1RZWuto41jmdps5ylptSEpvK3FGwNwEXT7tact4p+7EvqaNXtLaGd1CiFqBJMFCkpSkwAlSXT1gLqiNVG1jXdi4VtO0MKpBhWdtOXQZekCiQB3eys7u/t1hlbhxKUyoQlSkrXlCTBSlOdIAvqSfVrWbKxymsdhGUJTDjqSSW0KUAFAGFlJUmx4EVReaEn8GJbTS+T26lSpVzGzx/0rq/L0/4CPruVjlLrXelg/0gn/AR9dysWtVQktzSL+bjTlL49lV83VFdzdWlQEyXLeNLPeoG1a1wKvQxFxpy9OLl6q5r0/EKvSAsFyBXA7aq7i7Us1qVDLXSWpwc0qopdhTivSlQF/N1a4pYquF+0VzPrQ0BbQ4J7xT0ucKoJcp5cpUBcKhI7qhc0InjUPSXFNW5alQB/Y6wtBbJuPqnTyP2VUVKDlVqLH8d0UOweM6NwK4ce46/jsozthgqhabnjHLgfx2UNGiul8CLdlOOKIIi3Cmt7NWRJIT5n3VxeznBplV3E/aKNID/AIafwKeMZOo+zvqovCOjVB8IPuqNpRTOYFNj6wIv40qGF8NjbKRGUK1MqJic0QDe4FZjb+BdWoJbCloy2XkazdIJGZSwAoxHqkxfSi2CQZzOO5W41lAmdCFeVXsLiGlJzsmTIzJUouA5lHrDNcSSNOZ0iujHBuNoLSZm9n7EWIzpykhIcOYEmCJUACQjMb/5e2jmBxmVBISpRDikQCBA9YRNqst4tmCQ0hDhMEhVik9YQk3kSIuePbQV/MA8GhKg5ITMTYaHurp/C29S9iP4jam/UGbbVlxIxCsyc6C1BiLdYGdOBEd1Ht0928GvDocUwlbi82YqKlBXxhi0xwSdOFBRstWIgP8ASJAVmEFNibGjSMOGkBDDr0AGElRbEkyTKL8TXRHFJKmiXixu0zTq2SwiD0LSCdDkSCY5Wk1U2EQMSgEn86kDh8u1Ado4ZtwpPWgRIWpTkmIVBWokamrmwi38KwwlIyvN5RIt1gABVljeiV7E55U5Ro9npVylXnUdJ476V/6wT/gI+u5WIJvW09Lqox4/Z0fXcrEJN6k+TfRbcMAUgrqmo3VTXAbVlj6HtKrgVeokqriTegVFlSr0/ELuPCq+a9JaqQ6J3FWFdUbCoFK0p7itBQFEjirCnLXpULp0pLVcUqCi2lV01zPc1FmvTFLuaQUSpcsa6t2wqshVjSWrSlQUWS71vCmKet41BnuT2VGpVh306GTrc619OMcuNWMNtZWcGcwBnJMDq6JPZA4ihbi7k09CQRfsggXteJ5UqGkXGdolajJIVJJBPMkyOBF+FJGJIEBR15k1UUkaSYmdL2vTgtPH7aNLHRdTjFfOVrzNTN7VCUqCg46siwKuoO+Vc9dbVVwqEnla5mdKhOOaSS4k5gISkBJMHUqMxIGvbIFYaUvLZqKcXZZ2ZjHGcwe6zi+tGiG7dVJCRIP2AacZNlS0VPOPIcUv5RzBIBvCRMD7qApx0lR6xlRMxRHZ7YdSM6sqUxA0JM3sa34ad2uR62q9ixnSXi+FpdXoPVKUcgL2IHbxNSK6WZCgguK1gG8E2HCyTXcNslpKciVKKc+f/h+twvlmLaTVhtn4psLSQZBEyL3n2E+dUXkacdnx+wm1OL1LYHbRUttCScQ71inTKnWSdByHuoLtDGOJMdIsm8ypR08au74KISza0eBMAR7fbQvFMqdSFpurRQ9gV3c+R7xV45Z+rCOLG1ukGcJgUKbStYkkBRuq4I0ifGjW7mCQcXhSlOUh9pVuxYJHlQ/EJ6uUaRA7OFHd2Gj8Lw/+Mj6wqzk63OXSr2PcqVKlUTR4r6Yj+Xp/wEfXcrFtazWx9Mf9YJ/Z0fXcrGA2qL5NpEoNOCqjQbUkHWkM7mrmamTekaQE2alNRrpHSiwJJruaoxpSBtQBIFV1BvUZ0pw0pATBf48aYtVz30o0qI60DHJVSUumDSuKGlIY/NXCr2U0+6uEaUWIapNqczGhUUiOU1xQpKTQxolKUcXFeX8qb0Tf9ory/lUeWkG6NQyw2lkaqUfaPIi9Wl4pnKQEiCOCQm9DclcKKy6YW0NSk5uzh491abDhIbzWJBAgLA1BgkZf0ed6yryFkjLbUz3JJA7pijmExaOj+TCshAkAmxjs+VxiqL6bMy3YQDl0nUA38QaLbRZBKclkkkpPWhxKAVLIJF5I8oM3qo7ggyoyoKKGyswIHSAhKLSZAzTB7Kn3g3gaxCcOGgtKmzJzZUjIYSoDKonURBH3Uoaci1JlGnFKLMpt5+YTrCYjtNz7B7KA4JZ6dsSR1xp33oyllS+kVxgoE81QSfAW86Hp2cUqzZyCDIPaOyuiGNptC8WOjY0z3bB46e+Kl3Z2sfh+HbKQZfbAIMQcwmReYrA7T2k8pSgXFAA2AOXTnlifGjW6XUxuzk8TiWp784J9pqmSapJEscLtv0PqKu0qVYMHiXpiH9Ip/Z0fXcrFrPCtt6Yf6wSf/To+u5WGBvUJcm0THSuJNqhW5XFLtSGSI1ro1qFK64ldFATrN6c4eFVkKpwN6QEzh4UlnQVEF3mupVeaAJVG8U+b91QpPGnJoAmz3mos9qaRXMtAWOz13PemZa6mlQx004H7q4BUiE0UFjJrlTBqn9FRQFYCadlqyGqclmaBlYJrqWyogDU1aLdWWm0tgLc1Pqjj30uRouYDChhbKymTmKRAJjM0u58gO803HbFacyF11aC2jIOjRIKRMSSoHTso4wZSKobRE2rj/NT4PR/KY6vcJ4fdtJaBS4qVJFlWBTb/ADCYBuSaA7Q3ZeaSSkBdlepJNySLGCfDlWzD/CnpVOpAFdkJOPBwy3PNsE0UtiUkK4gzIOhn2UGxy8snS9ei7yONREhSxraITBtm8qwT6UrWQoEpF1Ach/Miu7BO05M5pxrZGaxacrhnnPgb0b3XxGbaeAHLEtnzWKEbaHWSRxT7iRVrcT+ssF+0tfXFKSTdmozqNep9a0qVKsmDxD0zK/pBP7Oj67tYYad9br0yp/pBP7Oj67lYdBqbW4xKTXFJpxVJpLXSoZzJakEV1auFKaVAIIpRThYV2KKCxgTXQmpAmnpRwp6RWMSmnxT8lOCDRpCyMppZKnDNP6KKNIyr0dO6OrSURUiW6WkdlRDdTBFWktzwq0jBKgqyqgCSYOguTSoaB6W6lQ1UI2o0VJSMyiogCEnUmBr30PxW8oSYDc66qjRRTpHZRpbGGOirqgBrAoQ3t0lYSUj18sg8JjlUDGNStKioLUcoMdIPnp06lq2sTYrCZ2o2mCiHFTHJI0n9Y34edUXMapZzKCZI1gn5KrdYkeyqLT6BYNpEKFypSrweUcqs4dThSCBCZiUpCQLqHrkSOHGlpSGbbZGIK2kqHKPEa1x9tSlDlInumqew3yGRJzGT8rN7ZM1d6avPliipM7V+InpoI9LUD2NI41AH4qpiFSa3qI0DdpunKTxJND9itSVk9ifAyT9lWtpImKds5qEk/OPut99dn0/h79f+keclGS2uyYkz1VFJnXx8Z86k3FH9J4L9pa+uKO7wYVJUUgHMtIMc1kQkgRxgUE3JSRtPBAiCMU0CDaCFiQa6E7imTap0fWVKlSrJk8P9M/8AWCf2dH13Kw6RFej+lnZL7uOSpph5xPQIGZDa1ic7kiUgibjzrIJ3bxX91xH7l3/TWaAFITXUpov/ALu4r+64n9y7/ppf7v4r+64n9y7/AKaKAFJRTgiin+wMV/dcT+5d/wBNc/2Fi/7rif3Lv+mihg0IpwRREbCxf91xP7l3/TUrW72LJj4M8ntLTnPsSZp0CTYMSipAmijW7eKJV8U6MqouziBnEAyn4vS8X4iruytzMS6MykuNgLUMqmnEkhKomSALgTI50rHpYBSAKlSma0TWxHUYl4DCu5AEZPinCNDmhRFzUe2tk4koJRh3yRBADbkGCDwFYcmmaUAM2ySrKPWiYNjGk34VBiMWGw2VCyyRPIpMGRrrV7BbNxQTmdwmIzz1UoaeNv0zkt4GqGO2Nj3VJcGFxJKVggdE4mPNPZWlfYUg1sbCIWfjyUk+qhMZiBxUTp+rrUGxsSjpHA42VAeqYJ+WsGREaBPOreB2E+hQLuCxLqjw/NhPaSDE/wCbjpVfD7NUlfW2bilXVfI+bFwkQAmDCbaidaW5pJE2P2mgP4cpTkCVKnRIuggSYq/itrAtrgAgpUJAUoaRqLCh+K2djFqR0WCdbSFQmUuAgkEZiRdNrT29tdb3WxhBLja0kCAAyF+SlhZ9lTasex5/gHCFtEgkhxBtrZQsOdXtoYTEyShCjBVbKhRHXURYydIqZrdPH5kH4LiAZBno3LX7ta3eHwuKlROGevxLSwecxfnVkYbPO2w8HLtGM+vQp0zc8nLjUuFafg/E/JPW+DogkH9S+lFTuPiipS0ocAzTBw+IB1/Vk+Arb4dLpbQk4Z3MkJH5l4erE6tjlVUZPL2m8RlUcpT1ho2hm17kpSnjFODMnrrBMjiXD+cVykcY1rd70bMecbUDh3hmgSnDvOmykq0Sj9HWgWB2A4et8DxpvHWZWg65rJgWkm5PhUJdm0Wdn4Xo20iZ4yYT61xabVZHh5iiOyNi4jKrpsMsdY5QG1WR8ntmInt0tVpex3eGGc+gv7q5JQk3ZVSVAW/Z5inHDKPCiw2U+PVYcH/TWPsqpiN23VmVYd4nnkX3cqax+o9QC2slKIC7m9oPkDxqfZeKLbaQlMRxIEmTPEW1q+rdRwaMPeCHfuqs5us7/YYn6Dv3VWrjp6FtdgfbuNCs6lhUlOuXjEC4rP7kSdp4ImSfhTZJ5kuCTWqc3MfJJ6DEfu1/amiO7G5zjeMw6yy+Al5CiShYAhQMk5YirxaSonJXue7UqVKtERUqVKgBUqVKgBUqVKgBUqVKgDlKlSoA7SpUqAFXKVKgBUqVKgBV2lSoA5XaVKgBUqVKgDlKlSoAVdpUqAFSpUqAFSpUqAFXKVKgDtKlSo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18468" name="AutoShape 4" descr="data:image/jpeg;base64,/9j/4AAQSkZJRgABAQAAAQABAAD/2wCEAAkGBxQSEhUUEhQVFBUXFxwYGBgYGBUUHBUVFxgcFxYXGBcYHCggGBwlHRgXITEhJSkrLi4uGB8zODMsNygtLisBCgoKDg0OGhAQGywkHyQsLCwsLCwsLCwsLCwsLCwsLCwsLCwsLCwsLCwsLCwsLCwsLSwsLCwsLCwsLCwsLCwsLP/AABEIAMMBAgMBIgACEQEDEQH/xAAcAAABBQEBAQAAAAAAAAAAAAAFAAIDBAYBBwj/xABPEAABAwIDBAYECQgHBgcAAAABAgMRACEEEjEFBkFREyJhcYGRBzKhsRQjQlKSssHR8CQzYnJ0k9PhJTVTVHOC0hUWQ2OD8Rc0ZKKjs8L/xAAZAQADAQEBAAAAAAAAAAAAAAAAAQMCBAX/xAAsEQACAgEEAAUCBgMAAAAAAAAAAQIRAxIhMUETIlFhcTKxBBRCgaHwkcHR/9oADAMBAAIRAxEAPwDYb/b64jBYgNNJaKS2lcrSomSpQOih80VnB6VsULKbZngQlf1c/wBtV/TG8BtBKePwdHf67nDh31hiR2H3eJ41N2Uikbt70s41IJDeGXyhLiSDxkFd/A1UT6ZsWbZMOO9ty55AdJWLW5593uHDvNUnUBfyQfxxVx8KatGtKfR6Kr0vY2/Uwx/yuQO9XSewUxPpb2gr1W8N3lt0T3fG1hMNs9KRKvboO4U3F7Ry2bST21nU3wa0RXJ6On0u4oeu2yn/ACOH3LqwPSji1iW/g3ihw+0Oe8V5EjFBRub9toq+0BrN+YtHl/OnuZpHoCvSptNsypnCuI/RS4g+BLhHhRVfpUcCy2osNr4ZkLgg6XzxXnGHxSgdZ98fb40awmyjio+KsowFLISkmQISs9VSr+qJNG4VE1z3pEx6RZvDuHWUpWBHdn+2hh9LGPBhTeHHZ0boPtcoXi9x8ThzOGWo2nKjMq2slpQmP0oihLmOUkRiWc82JQNANDB7z5Um2NRRq/8AxXxp9VOG8UOfxKpvelraadW8KRzDbvu6W9Z5vCsPfmHQFfMVY+RvUL+Dda9ZJI5i4/HfSuS4Y6i+jQq9Mu0PkpwncW3p/wDt+yntemjG6Lbww/yOQe385WNeYbXqIPOqmJwqgPWkdoB9v309fTF4a6PUNm+ljFLcQHEsZCqFZW3CrwHSe6a02O3txiVt5AwWnFJSF5Fqy5yBeHLi8g8a8S3Vx72HfDjKsq08QARHEEEQQa9J2HtHo22GnieukrkkQiV/FJNtCAT2SnhpWFSuP8kppxqVe1Hr6FkgXE8TFiOMXt7aDbx7ZLLRUl9lhWqOmQpYIHApSsKkniOHA1jN5N6cY2kNBaW59V2Iz8ClR+Qsd0cbV5ttBx5SlF3OpQGYk5lQk2zT824uLXpSUk6oIU97NA96YdotmFt4UidUtuwe27tTNemPGq0ThfoOfxKxChNUn8GnVJynsv8AjwrNlNKPSUelvHHVOFH/AE3fYA5SHpexsxkw3i24J/8AlMV5ky4vQgd9PUOdLVQ/DtHqbXpWxh1Rh/oOSPDpLjtFSf8AinjOCMP9Bf8AErzfYTYdfbZUSAs5ZGqTBgjxii20NmOMG/WTNlD/APSeBrojJSXBzzxuL2dmvPpUxvzMP9Bz+JTD6V8b8zD/AEHP4lYtJB/GtNU3PZV44r6OaWRrs2bvpXx0WRhvoOfxKqq9MG0PmYX925/FrJlAFV3mgrSJpvEl0KOVtm0Hpf2hxbw37t3+LRXd30oYx/EsNLRhwlx1CFQhwGFKAMEuG9+VZLdLGYUL6LHJhJsHOCZ4LHLt/wC9agbGwjeOwisK4mz7XVBkKGcXB5++ouls0XVtWmezUqVdqJQ8M9NeHSraCSdfg6BOny3fPurz1TK0+oq+gB1A+yvRfTKyo7RSdB8HbE8T13bT5UK3S3a+FLyBxtsASSpQmOxMyr3dtY7pF4pKNszLWBUoXPgPtPGmKeS31bEj2Htr6BwWxsFsxHSLKQqPzjhGbtCRoPC9ee+kDezCYuUt4VtZ/tXEALHakpgjxNDSDX6I85UsrNzPYKeG+dQqwg4Ep5QZriUuDQhXsP3UCJ1spOqQfx5+6o04OD1FFPtHhXE4qPXSR28J/HfVhDyVcQez8fz7qADO67zbS8z7TeJHzFLU3FiLfJJkg9adPGvZdkb54RaQ25+T2ACXEhKNJhKx1MoiLxw514Kknh+Px+BVhjEqRZKiJ1HA+GlZtrg01F8nrG8u9mCZSUYYlagdEQWgR+isFP0QD2ivP9r7zPYlUu5SBMADSeEqkqH6xrOuNSZScpPLTy+6nNFwagK7qfPJmq4Lq2WXfWSAfon2m/mO6p2U4hqA07nHzHL27Dr5U3AsdIQCCOyJ9lP+DqSLEgcjceINqzQ7I3cc0qz7SmVfOTdM944+FOawKYlqHgZ+VAEc41PiKcHybKTPC1/YfsIq8xuc4skoHwdYE9YlskRPq6gQDc2sb0Ux7FDYuyeleykZSpQTYRAIE++jOLxSHX3Ak/FpASBAhIRCWgDrdIPlx4QYLZWLw7yS6hRzqKEuiVet1TCknKoXNuHbpVhOAPSONtm4KiEmBnSnKkqnhcgX5HlVYJKDsnkbc18EjeKV8FUy6C8kQG1iy0gaBR5pGihMixEa0NmYx5lQCFBxsmCFRYcc6OI7UG/ECpEvKbUUkFJ4pNdfDZ610kXt8r8WqsMm6TIZMezaK+P2a0oLWlCkdUgISknKvMcuhk6EEkceNozKMMcwTlUVHRMGSexPOvStjraWxnbT0hEhxNsxJ9bsJPLiO0CubN3jVgAC0vp8MowCv840SZ6PpSCq14zgiONqxmhXm69iuDL+mt/cDbE9G+LfEqSlhP8AzTCo/UFx4xR/aHocSWszOJV0sA/GJCUEcrSUnz+2ruM9KCeqjDtZVrTmSXSCFKJIKeqQAcyVAcCY0BBrz3bm+GKxNnHVZdMqeoPIfbUlS4RVuT5BTClYTGNpeABbeTmKSFJgKEkEWIia12J2ml9S0JSeouFTEhQVl9UagwTP3GMKoSQDcnh9/Ki2GxzqHXXUqaC83xgVOVWUkSkAcybcZqsVs0Z1aZKSC+J2NDKVJB6WBnSClQPAzFpBtrQUNYpdkMLHaqEjvlV6PYXazalJdWo5sqlBttJgFapOQG4TYCCbZakxW3jB6Nhyea+r7APtr0oaWlv/AIPKnqTaq/kAp3fxCvXWlPdKj7Yqw3u2lN1FSu8wPZFOxG08SqIBTPBtBPtP30OxQX/xVpB5OOpn6CcxrXkXQlr44KbjsLU2uYBISf0Zse0dtGtz0EY/B3t8Ia+uKr49vIQEjOgoSqeFxqk6iiO59sdhRY/lDfZ8scK5Z7Wjoi+GfSFKlSrkOk849IT5GKAtHRJ1E/KXrWYeCVjrISoHuFaD0kpPwsHh0SfrLrLttk1xzfmZeLdFPauxOlIIeWk8M5Lg8JNqBYnYWJTolLn6pv5K99616EHjccqWTlMe0ULI0DPPXcyPziFoP6SSBPef50g4DxFeiASIJ/HaKo4nYDKwZbSCeQyz3FMGqLKuxGNSa4cMlXAd4t7v51oXt1kaoWtPZ60eBv4zRbdlr4IrMthjE8lLzApNoI9ZIi/yZvraK14kR0B9hbj4vEwWklKDbO71EX0gm6v8oNTbT3Kx7ElWHLqR8pkh0W7B1vMeVemu+kBsDMrDPFQTojK4CZ0kHMB3pisTtz0o4h4FDJSwBYx63mdO6tXF8C8xhg+JhUg8jb30RwQBNUXnS4SpZKidSo5p8TrUmHCUm0juosD2LcndRtbQdXcHQDs1mm75bnoQ2p1swBqOIm3jWP2FvQ6wIQsx5VNtrel15MLWY5TU5T6oSTGbv7yDBE5UMqJ+UtHW1JIDibjUWIiwrV43ftt5vq4XMqZl7KUJ4A2Eqt2Dvryd/FCZFz21UxWJWuylEjloPKi59MqlDlmtxm3Q44QvEkFRuEEhtJsdTM6ECSQCrgKcMTBC4CXDN0qUqETKRmJOY6kkdlYFTA4SD2Vtt3kSwArrQB7h91ajLSqe5mUdT22CTuMS4kB1AWBxFiPLQ91D9pbOCW+lQpTjQ9ZAjOASBI5x59lVW8UC4pASpJSddQfEXHiI7a1O7my23G1u4h5ptodU9e6lHgcipTzn2EVpNfpJteplt3E9G6V4d4EAS40qxKOAg8biDaCe+jm8Oxw6hTzWYBSZcQB1lcVQJ15jjEi+pJnA7PxDhLKUlaAQrLMHMIJAUAFJubgC/DnXweBewpc+PL6cshCpBQeciSkWiL8xpe+O6UZcPv0I5HHVqjyuvU89xOCLoQGRKQCEpUbjrFRUpfC6tYAAAqptJ349agTBWo3FlX9YcgdY1vWs27iRAzqWkGOvkKkLVlErCFTkSTpHKgitmOLTLcYhJ/s5Uq/GNRUGtMq5OhNSV8AzZjZddQmwUpQuopSnXitRCR4nlUmPZdQ64R1QVLGY5ShQC7wTKViRwnS1GNmbjY5clDSmxES58XY9mafZRxG4D4YDT2KaYQTKuspSVEerIVkBj79Zq8YS9CUpw9TF4dpafjCVZ1JB9fVC0gpmOyOraLDhV/YT6lJdBMw0VQQFXStFtNADx7+weg7s7i4Ja1IGLTiXE3UkFIEzc5RJtpqdapO7QwjOIXhsKyVLQooPRoEKKDlVECTBBHgapijTuTJ5ZpqooxS9mYrEhPVeCeSviwBzyqMR4VIzuQ5xU2kduZw+VhWtx+9nVyhYaA4FsqPsXHsrN4jaWc3xiiOQacR9WuhKHabOfVP9NIOYXddK0oClqhtoJOiQQjjodas7u4ZDeNw6W0BXxqDn1AGYXBNyfdXNgpLmEUS4FJCynMrMjL1QoAXnSde21T7DWlONwyAcwDqBYRKpgyZvwMRa3fWcjTWyN441yz2qlXaVcR0Hnm/mICcUARMtJ+sus23iUAjMOzwrZb3bNQ9ibrCVdELHsKyPbas5/sEKXkzjWArhxjw+6uKf1MtHgodKBbtkHmPwKnZyESYq+9u4oQMyeI10IMH8dtN/3ddTayhwIMg34e3yrAyBzDJEEEEGndAIB4GpVbCeSIKSQRNr11rYr4B6iik9h93lSsCu4zHAEVGUgC6PEVdRgnssKSqOBg/jsqmMxlJ1FFgJCUE+qQfLyNNxuFZcEOJC/wBcBXtNNBURpcV0mRoe376eqhgPEbpYdX5srbPYrMAe1K5qi5uitPqOJX+tKfdNafor386mbbi348Pup+IwWxmdmbvuZvyjM2385sIeJH6ucEd8HXSvQNl4bZOGR0uZJi0vyXAq8Q2oDLMG4FCAkj5NvxpUeJwoWIygjkoA++txy0J78kO92+OAfBSnBIeMQHFgNkdoKOt4SK8tfbEyk5Ry1A863+K3WbVPxakHmgmPo6DyoNi9z1j1Fz2KFvpJ/wBNUWRMKMpmVyB7rVud0DmZ04e5Sh9lB8Buu4XAl6W2+K0AOx3IBCjWxwez2WFlvDuKdQEJOZaSg5ipWYZSARRJpo3Hkwe3RlxC4sbG3akcqrqeUuMxJI48fpa+daLerF4WOi+Ck4mLvhxSZknL1BZUCBccKzTGGc1Nh20WqFT6De72GeDqFNE5gbW8x2jsrZ7w40FLedrK4DJJJTkA1yqF1A29s8DQ7cTeJvCElaErkRPFPdRnerfFrEtkBtOVHWM3JOiUzyJNxyBqmPNp2RDJjUnuD8TvOwltIUiSrRCouOCrzY8CbnXS9Vjvcts5W222+wgn3QPCPGsUcQp10hS46RV1wJBNgQZBHKARatVidkOpwScS4oAMlSElSPXbQQ2mZJ6ylJF7/bXXiyOdp7fGxDJiUEmt/kdidv7RdMBYUg8En4PA7CLKofidgFxQW/iEpE/LgkHlIifGs83j8RiFhGdSSoxrkSO/ILAVsWNyU9El3FbQweUzYLzEga5VKAk6WynvqNwXTfyyyU/ZfCDPo+wWGYxrYbfLjiswygW9RRPPlz4UJ2pj04PGYk4dtYdDjgUoL6IEKcKjKgTa86VFuVkG0sOGCVgLjiTbMFGYEpyyZjSp/SPhE/DcSFlSUlSFSg51KlAP5vWAT2A99NZXFOkl/fccsak/M2/77AXbG20louIbSpa1R1kyQb5lGbm4PfM0AafU6CJ7cyQE5exQGqe0XHGtWrZObZvSs/GlL2QaE6yZkDKQFeHtoYxsXEGOjStU3KlLIABAgCVAkX4z4GqzyylXx0Tx4oxv5Cu4jDzAxAfbX0Ki2DPz4Uerm0JSRytyorsdpTePZbLWVAfQUyZKZWCJm9hA52qtsbB4ltK/hBSrqjLBMkp9UEW0uBbjVjdzd9CMXhVhZs4ggCQD182gjirjNacXHGv3EpJzZ7fSpUq5jZ5v6QXIxYv/AMJP1l1ml4w2v+BRn0mq/LB/go+sus4oTB7PdXJNeZlYsKo2i5BGc6zrxnX8cqsN7RWB6x5jvmaDoBCZipWcVwgcam0OwojajnBZsZ141ZRt10SArUz3d3L+VAmkHtp6UGePKjSFmhb3geGi+NxUh2qhSiXkZrASnqnxjhE1n0pIVeamIINKgDLi8MTIzpPHQ25+FdS2xnSUOR+sm08j+OFD1oQSOtFrgjTnTncMm0LTcdutZpjCLu02gsp6NKgCYUJ14H3WqiFB6EtoCVpBJv6wHG/Ifi1V8Xg8skKBBvrVbD5swKdRRuAbaCEpT0oWJkSI1B4fdT09DJT0iuaZSDm7DyNUndmvJSZBy68x2mqgSqwgyKVMQRxhCSC2rMkjWIIPEGhwxQSqFzHuq40oibWULjtq1iFtuBEsiRYwT1h/3otoCDEYLqhScqgbg2VY+0UPUVpMKSmrT2HSjMEZ03PVNxHI+3yqulabBUjlyrSkzRUxGxm3SVFPWIiUm48D9tAMXuhKgQ64b3CwDI5ApgJ8jW0ECFpUTwPGU8PK/lUrqQvQg8LCPwaFNoLfAP2Ts3A4dvMcI6+4IspaVhXnkT/7aCb0b1nFNOtDBss5MpCS3Kw11klQkCMpKbgWCjR9WD/S87TTXMHyV53j76oswqPMtjbLW64nKDlzJuSEhSiQEoST8pRgWvea9G3l2XiMQprAdKgNKeccCgFGSrKsJKRoB0ilRNs45CpthbLQzjE4pZK8oNiekuR1cmc9S97W/Vqtt/ayV5ni+UrII+DhXRKRbowXMqyUkgJJOkDjNdmBxkmSytpohc9HmAwpjG7SSleuVPRtqjuUVK8Yq7s/C7DccS22l/GumwJLmgv6yyhJFYBL4DiVrYYSgKCiSXlEgGSBKgJiblMVpDvilLpfSylSj8pSZJgQCYg2AFai00beOb+nj3aX3N1sfamHZxCUYbZ4QFEoLrfRqUACAZySSmeMxaiu3tzMPi3ulczhRACgkphUCATIMEC1orzBz0kYnELGQpQU6EJiJGlweVHNpYbHLMPYsrTlCuoAgDMSItMm3zeNNebgbx6Pqkl8W/sjWv7Pw+Ga6JvKEzmKSoElUAZjzMAeVZjaG0WU6LCRy/7Cs9itglIWrOVpQjOslZGVNzPVAnQ0M2HsBzEplplxwfONzMXMi1XU5QSqiLx4XduT/ZL/AG/sFntvtTZRUeQEz7apbv4+doYYZ3AC+gZSkDVehKrxcVWTgvg2ISVJUlSCZSRlN0kfbRfdZlpW0W1ni4nLIgZgUwQeJsbEU8k5Sj5n/AQ8KDajDrt39qPcZpUqVcoHk3pUP5an/BT9ZdZhLxjwmtR6UlflqR/yUfXXWTzi1c0uWaRcZdOUioWXr0mlgU2BNZYy6MUoEXP4vUjuMVOpqiVaGnFVKgsIvY5RAVmM1M5tBUAzPOhgUCmKdmERRQWW8TicwCpv92lIP9UGapKV1YpiVHL40qHYSdesDPtqbDY0tmRY86EBfVqZtYi9KgsNsbQcnUniON6uM7dWDPUn9VPjPtrPuPRlKTFvdTgtM8b/AG6UqCzSp28qPVR9Ee6Kna28qw6otwSNeYrLNupg62qYPp6pv20UM0/+8BMEoQrnIF6ovbSyuBYbRwtFj4ePsoP8NIkW56CuPY6QJSI7KEFo1De1GfW+DpmDpoSeyus7YZj/AMukX56GgXTBKc0SPHlY1xLzZ1zAxNvPnQ7HsaI4phcylaLyBZYmO24qDosLrmI4wUk24i3LUUMYxDMiSseH86nbxbHEL8CPu7qxQ0WlIwxUqFKAHDnyKTGnfQTebdzC41IHSFDgHVcyAkAG6FCRm6ulxcGr6nMPaOkA4ix5291SqGH16VQ01T3Tf8RTVp2gPHNrbKUw6pGGccdSJBUW1YcSJtlUo5hbXQ1G3jcS8qG2ukUNQ02twk9uQm9ekb87JaWwX8MVOuNrQVIUgqCklVpSLGCb8/Csu5vHj3W3EOPuYRLaJDbKEsZ/1SnKqeydK7YTkJxi1wBsDiSp0oW2ppwCesCCO9KgCNa9H2Xi3VZw+UkpSkIyAQUnMZJHHUeNeU7DxBU6VOKWpwjVRmeskmVKJJMC1eqbNSeiEmVFMz4x7JAroxycrXsSnBRSfuJ0gqeQVgFbVwJzD1gVgaECefGs7gd4msItKWF7QcBXK1KhDawREpbRKlRbjeKv45rLiC50jZPQFJbCpXBXIUQB1RZWuto41jmdps5ylptSEpvK3FGwNwEXT7tact4p+7EvqaNXtLaGd1CiFqBJMFCkpSkwAlSXT1gLqiNVG1jXdi4VtO0MKpBhWdtOXQZekCiQB3eys7u/t1hlbhxKUyoQlSkrXlCTBSlOdIAvqSfVrWbKxymsdhGUJTDjqSSW0KUAFAGFlJUmx4EVReaEn8GJbTS+T26lSpVzGzx/0rq/L0/4CPruVjlLrXelg/0gn/AR9dysWtVQktzSL+bjTlL49lV83VFdzdWlQEyXLeNLPeoG1a1wKvQxFxpy9OLl6q5r0/EKvSAsFyBXA7aq7i7Us1qVDLXSWpwc0qopdhTivSlQF/N1a4pYquF+0VzPrQ0BbQ4J7xT0ucKoJcp5cpUBcKhI7qhc0InjUPSXFNW5alQB/Y6wtBbJuPqnTyP2VUVKDlVqLH8d0UOweM6NwK4ce46/jsozthgqhabnjHLgfx2UNGiul8CLdlOOKIIi3Cmt7NWRJIT5n3VxeznBplV3E/aKNID/AIafwKeMZOo+zvqovCOjVB8IPuqNpRTOYFNj6wIv40qGF8NjbKRGUK1MqJic0QDe4FZjb+BdWoJbCloy2XkazdIJGZSwAoxHqkxfSi2CQZzOO5W41lAmdCFeVXsLiGlJzsmTIzJUouA5lHrDNcSSNOZ0iujHBuNoLSZm9n7EWIzpykhIcOYEmCJUACQjMb/5e2jmBxmVBISpRDikQCBA9YRNqst4tmCQ0hDhMEhVik9YQk3kSIuePbQV/MA8GhKg5ITMTYaHurp/C29S9iP4jam/UGbbVlxIxCsyc6C1BiLdYGdOBEd1Ht0928GvDocUwlbi82YqKlBXxhi0xwSdOFBRstWIgP8ASJAVmEFNibGjSMOGkBDDr0AGElRbEkyTKL8TXRHFJKmiXixu0zTq2SwiD0LSCdDkSCY5Wk1U2EQMSgEn86kDh8u1Ado4ZtwpPWgRIWpTkmIVBWokamrmwi38KwwlIyvN5RIt1gABVljeiV7E55U5Ro9npVylXnUdJ476V/6wT/gI+u5WIJvW09Lqox4/Z0fXcrEJN6k+TfRbcMAUgrqmo3VTXAbVlj6HtKrgVeokqriTegVFlSr0/ELuPCq+a9JaqQ6J3FWFdUbCoFK0p7itBQFEjirCnLXpULp0pLVcUqCi2lV01zPc1FmvTFLuaQUSpcsa6t2wqshVjSWrSlQUWS71vCmKet41BnuT2VGpVh306GTrc619OMcuNWMNtZWcGcwBnJMDq6JPZA4ihbi7k09CQRfsggXteJ5UqGkXGdolajJIVJJBPMkyOBF+FJGJIEBR15k1UUkaSYmdL2vTgtPH7aNLHRdTjFfOVrzNTN7VCUqCg46siwKuoO+Vc9dbVVwqEnla5mdKhOOaSS4k5gISkBJMHUqMxIGvbIFYaUvLZqKcXZZ2ZjHGcwe6zi+tGiG7dVJCRIP2AacZNlS0VPOPIcUv5RzBIBvCRMD7qApx0lR6xlRMxRHZ7YdSM6sqUxA0JM3sa34ad2uR62q9ixnSXi+FpdXoPVKUcgL2IHbxNSK6WZCgguK1gG8E2HCyTXcNslpKciVKKc+f/h+twvlmLaTVhtn4psLSQZBEyL3n2E+dUXkacdnx+wm1OL1LYHbRUttCScQ71inTKnWSdByHuoLtDGOJMdIsm8ypR08au74KISza0eBMAR7fbQvFMqdSFpurRQ9gV3c+R7xV45Z+rCOLG1ukGcJgUKbStYkkBRuq4I0ifGjW7mCQcXhSlOUh9pVuxYJHlQ/EJ6uUaRA7OFHd2Gj8Lw/+Mj6wqzk63OXSr2PcqVKlUTR4r6Yj+Xp/wEfXcrFtazWx9Mf9YJ/Z0fXcrGA2qL5NpEoNOCqjQbUkHWkM7mrmamTekaQE2alNRrpHSiwJJruaoxpSBtQBIFV1BvUZ0pw0pATBf48aYtVz30o0qI60DHJVSUumDSuKGlIY/NXCr2U0+6uEaUWIapNqczGhUUiOU1xQpKTQxolKUcXFeX8qb0Tf9ory/lUeWkG6NQyw2lkaqUfaPIi9Wl4pnKQEiCOCQm9DclcKKy6YW0NSk5uzh491abDhIbzWJBAgLA1BgkZf0ed6yryFkjLbUz3JJA7pijmExaOj+TCshAkAmxjs+VxiqL6bMy3YQDl0nUA38QaLbRZBKclkkkpPWhxKAVLIJF5I8oM3qo7ggyoyoKKGyswIHSAhKLSZAzTB7Kn3g3gaxCcOGgtKmzJzZUjIYSoDKonURBH3Uoaci1JlGnFKLMpt5+YTrCYjtNz7B7KA4JZ6dsSR1xp33oyllS+kVxgoE81QSfAW86Hp2cUqzZyCDIPaOyuiGNptC8WOjY0z3bB46e+Kl3Z2sfh+HbKQZfbAIMQcwmReYrA7T2k8pSgXFAA2AOXTnlifGjW6XUxuzk8TiWp784J9pqmSapJEscLtv0PqKu0qVYMHiXpiH9Ip/Z0fXcrFrPCtt6Yf6wSf/To+u5WGBvUJcm0THSuJNqhW5XFLtSGSI1ro1qFK64ldFATrN6c4eFVkKpwN6QEzh4UlnQVEF3mupVeaAJVG8U+b91QpPGnJoAmz3mos9qaRXMtAWOz13PemZa6mlQx004H7q4BUiE0UFjJrlTBqn9FRQFYCadlqyGqclmaBlYJrqWyogDU1aLdWWm0tgLc1Pqjj30uRouYDChhbKymTmKRAJjM0u58gO803HbFacyF11aC2jIOjRIKRMSSoHTso4wZSKobRE2rj/NT4PR/KY6vcJ4fdtJaBS4qVJFlWBTb/ADCYBuSaA7Q3ZeaSSkBdlepJNySLGCfDlWzD/CnpVOpAFdkJOPBwy3PNsE0UtiUkK4gzIOhn2UGxy8snS9ei7yONREhSxraITBtm8qwT6UrWQoEpF1Ach/Miu7BO05M5pxrZGaxacrhnnPgb0b3XxGbaeAHLEtnzWKEbaHWSRxT7iRVrcT+ssF+0tfXFKSTdmozqNep9a0qVKsmDxD0zK/pBP7Oj67tYYad9br0yp/pBP7Oj67lYdBqbW4xKTXFJpxVJpLXSoZzJakEV1auFKaVAIIpRThYV2KKCxgTXQmpAmnpRwp6RWMSmnxT8lOCDRpCyMppZKnDNP6KKNIyr0dO6OrSURUiW6WkdlRDdTBFWktzwq0jBKgqyqgCSYOguTSoaB6W6lQ1UI2o0VJSMyiogCEnUmBr30PxW8oSYDc66qjRRTpHZRpbGGOirqgBrAoQ3t0lYSUj18sg8JjlUDGNStKioLUcoMdIPnp06lq2sTYrCZ2o2mCiHFTHJI0n9Y34edUXMapZzKCZI1gn5KrdYkeyqLT6BYNpEKFypSrweUcqs4dThSCBCZiUpCQLqHrkSOHGlpSGbbZGIK2kqHKPEa1x9tSlDlInumqew3yGRJzGT8rN7ZM1d6avPliipM7V+InpoI9LUD2NI41AH4qpiFSa3qI0DdpunKTxJND9itSVk9ifAyT9lWtpImKds5qEk/OPut99dn0/h79f+keclGS2uyYkz1VFJnXx8Z86k3FH9J4L9pa+uKO7wYVJUUgHMtIMc1kQkgRxgUE3JSRtPBAiCMU0CDaCFiQa6E7imTap0fWVKlSrJk8P9M/8AWCf2dH13Kw6RFej+lnZL7uOSpph5xPQIGZDa1ic7kiUgibjzrIJ3bxX91xH7l3/TWaAFITXUpov/ALu4r+64n9y7/ppf7v4r+64n9y7/AKaKAFJRTgiin+wMV/dcT+5d/wBNc/2Fi/7rif3Lv+mihg0IpwRREbCxf91xP7l3/TUrW72LJj4M8ntLTnPsSZp0CTYMSipAmijW7eKJV8U6MqouziBnEAyn4vS8X4iruytzMS6MykuNgLUMqmnEkhKomSALgTI50rHpYBSAKlSma0TWxHUYl4DCu5AEZPinCNDmhRFzUe2tk4koJRh3yRBADbkGCDwFYcmmaUAM2ySrKPWiYNjGk34VBiMWGw2VCyyRPIpMGRrrV7BbNxQTmdwmIzz1UoaeNv0zkt4GqGO2Nj3VJcGFxJKVggdE4mPNPZWlfYUg1sbCIWfjyUk+qhMZiBxUTp+rrUGxsSjpHA42VAeqYJ+WsGREaBPOreB2E+hQLuCxLqjw/NhPaSDE/wCbjpVfD7NUlfW2bilXVfI+bFwkQAmDCbaidaW5pJE2P2mgP4cpTkCVKnRIuggSYq/itrAtrgAgpUJAUoaRqLCh+K2djFqR0WCdbSFQmUuAgkEZiRdNrT29tdb3WxhBLja0kCAAyF+SlhZ9lTasex5/gHCFtEgkhxBtrZQsOdXtoYTEyShCjBVbKhRHXURYydIqZrdPH5kH4LiAZBno3LX7ta3eHwuKlROGevxLSwecxfnVkYbPO2w8HLtGM+vQp0zc8nLjUuFafg/E/JPW+DogkH9S+lFTuPiipS0ocAzTBw+IB1/Vk+Arb4dLpbQk4Z3MkJH5l4erE6tjlVUZPL2m8RlUcpT1ho2hm17kpSnjFODMnrrBMjiXD+cVykcY1rd70bMecbUDh3hmgSnDvOmykq0Sj9HWgWB2A4et8DxpvHWZWg65rJgWkm5PhUJdm0Wdn4Xo20iZ4yYT61xabVZHh5iiOyNi4jKrpsMsdY5QG1WR8ntmInt0tVpex3eGGc+gv7q5JQk3ZVSVAW/Z5inHDKPCiw2U+PVYcH/TWPsqpiN23VmVYd4nnkX3cqax+o9QC2slKIC7m9oPkDxqfZeKLbaQlMRxIEmTPEW1q+rdRwaMPeCHfuqs5us7/YYn6Dv3VWrjp6FtdgfbuNCs6lhUlOuXjEC4rP7kSdp4ImSfhTZJ5kuCTWqc3MfJJ6DEfu1/amiO7G5zjeMw6yy+Al5CiShYAhQMk5YirxaSonJXue7UqVKtERUqVKgBUqVKgBUqVKgBUqVKgDlKlSoA7SpUqAFXKVKgBUqVKgBV2lSoA5XaVKgBUqVKgDlKlSoAVdpUqAFSpUqAFSpUqAFXKVKgDtKlSo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8470" name="Picture 6" descr="http://mvpespana.files.wordpress.com/2010/05/ultra-wi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2132856"/>
            <a:ext cx="2016224" cy="1345759"/>
          </a:xfrm>
          <a:prstGeom prst="rect">
            <a:avLst/>
          </a:prstGeom>
          <a:noFill/>
        </p:spPr>
      </p:pic>
      <p:pic>
        <p:nvPicPr>
          <p:cNvPr id="318472" name="Picture 8" descr="http://www.fassmer.de/fileadmin/user_upload/slider/wind-power/mop/mop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078" y="3645023"/>
            <a:ext cx="3606898" cy="1845067"/>
          </a:xfrm>
          <a:prstGeom prst="rect">
            <a:avLst/>
          </a:prstGeom>
          <a:noFill/>
        </p:spPr>
      </p:pic>
      <p:pic>
        <p:nvPicPr>
          <p:cNvPr id="318474" name="Picture 10" descr="http://www.rishon-inter.lv/image/Image/pultrusion_mashine.jpg"/>
          <p:cNvPicPr>
            <a:picLocks noChangeAspect="1" noChangeArrowheads="1"/>
          </p:cNvPicPr>
          <p:nvPr/>
        </p:nvPicPr>
        <p:blipFill>
          <a:blip r:embed="rId4" cstate="print"/>
          <a:srcRect t="23381" r="2303"/>
          <a:stretch>
            <a:fillRect/>
          </a:stretch>
        </p:blipFill>
        <p:spPr bwMode="auto">
          <a:xfrm>
            <a:off x="755576" y="2128267"/>
            <a:ext cx="5760640" cy="1348384"/>
          </a:xfrm>
          <a:prstGeom prst="rect">
            <a:avLst/>
          </a:prstGeom>
          <a:noFill/>
        </p:spPr>
      </p:pic>
      <p:sp>
        <p:nvSpPr>
          <p:cNvPr id="318476" name="AutoShape 12" descr="data:image/jpeg;base64,/9j/4AAQSkZJRgABAQAAAQABAAD/2wCEAAkGBhQSERUUExQWFBQVGBgaFxgYGBcaGhcYGBcXGhkYHBgXHCYfGBkjGhwVHy8gIycpLCwtFx8xNTAqNSYrLCkBCQoKDgwOGg8PGiwkHyQsLCwsLCwsLCwsLCwsLCwsLCwsLCwsLCwsLCwsLCwpLCwsLCwsLCwsLCwsLCwsLCwsLP/AABEIALsBDQMBIgACEQEDEQH/xAAbAAADAQEBAQEAAAAAAAAAAAADBAUCBgEAB//EAEQQAAECAwUFBQYDBwMDBQEAAAECEQADIQQSMUFRBWFxgZEGEyKhsTJCUsHR8BSS4RUjYnKCovEkM7IWU2Mlg7PC4gf/xAAYAQADAQEAAAAAAAAAAAAAAAAAAQIDBP/EACMRAQEBAQADAQACAgMBAAAAAAABEQISITEDQWEyUSJx8BP/2gAMAwEAAhEDEQA/APyaen0gRTD+z5ZmqNAph7JJHMfecVV2NZTdVLJSMAFuByIhY31zd2PGirbLCE3WQpLqALsTU5McYMdlS/8Ayjig/KEepXdlg2+KuxZoS4JAdIxLVfCuOMK2+zISHCidxBHqI97pQcIUg3hdPiThQ5kNBhU5+KVi9W6O30jyVaFN7RqXNc4FaE3GcgvoQX6QBVsb3fOJxp6PGadT1MeoUXxMLWecFgtDAoYVP0OZhOJePRGE1whv8ERRSkJOhU/LwgseLQlHZSPCOA9I+UiCSkkID6YiopvEZUoQMaXUmFLaCB4Q8PKUNYFMwhxKcFL0T5xtJmbuhhxIgifvrFaRG5NOY/LHxs0zNXkIpoEFQ0ARu7mgNeUwzEIWlJf2idTqHEdJaTicBEuVsmbaFnuZalOMWYYj3jTzjXio6XrEPCngPQQ7LEZkbKmhk3asKXkZNoqHhsmYkPMuyxqtQH+YxtXgATHpRALftmVJDIKpsw0SWuyweKg6uQgEq0ze6cTVAl1DBj+hidPBpg6a4DqYCDmCDw+uESU7WSogzAOP6mGrDbUKSSddQMhrjlDltVmMzLyEKKy7+hj2y2h0Mw8P1j23XVIYa/ED6RMs81SRT0isSp3neF0ivP6QVKvDEyZtApLXX6j5QFJqpdpHgTEn9unC55/pGht3+EdYoeNJ7Jsx7oLSHUFKI/iGBTzbq0dHZwFpCk1BDiFOz8n/AE6N7nqowWxzDKmmWfZmElO5eY/qx4vrDKgW2S8yUNV/8UqMUlS2DwqtT2mWNAtXUBPzj20KM5ZlJolP+4oZD4RvPkIDRNpIM2ooi8lI/iJUATwEWNlyQpF1QBUg3VUxbA8wxjVtkALkoAYXxTclKj8hHtpnd1OdIvFSWKWJdj4TTTxDgYBvpG21Y2nMkBmyDQBFmSWBG+CWu1qUokmr4NhugP4mr7orwrTnvmT2LYUATxRSUEM4JSfEWBpkVBuYiptPZKSmqlEby/qIQk2sKKg3tpCccGJIPEEvyEVptvK2DDLmczGfX/H6Oeb3difsGzKVJKgoByRVINBRnDGN/sxZWPEAkYsSAer+sNd6lAYYDoOQwjVpsylEJJIdC1NoRducwS8Z7a1vPPH2i94Uy2SxNWd2O7jE5drKC6xMq9PEOlCIq2uaFyULFCq5yKlAEciTEztVaLswISMUk9T9Iqcs+u/IKVtd0gkAPk4fzg4tCVpdJCk61GH8wDRvZ1naUUE1SAa6LTe8lXxyilsjZEvuEioEzxGuag5alKQWSJ1LCoIFDURb/wCn5ZoQojeR9I8HZSTiyuo+kCUgTk6jqI+mWxCRVQ5ERZPZWR8J9PQRn/o+R8Kuv6Q9hYgLtKVe0pO5Lhhx1Pl6wnN23OlqPdTlppS6sgYjAAtrHVSezMk3gUuzceoEfK7E2c4pV+Yw+eoOuXHHt5bym7+Kmt/NXqKxMm26YtTrWpRfEkx+gjsJZvhX+YwwjsjZwALhIGDmvVnitk/gsfnPeKLeI9THgtCviV+Y/WP0M9i7N8Kh/UqMnsXZw3hVzUqvRoryhY4ATFanF8TGY7fanZKS6EoPdUUSXKna6w8R3mEpvYxKW/ekjLwivnB58qyuTJj5WJjtLTseQBSSBxWsn/lH0vZFmNDJ5ha/mqDzhWOLUI+MvhH6FZdi2G6osq9kLy67qmkLztmyk+FMtBA+IBR6n0h+cLHBmWzR8iOit11AUUolpLEAhIpw0jnEraCZQ7XYyCJEuvujLc+sa2lYytDOARUFi4IqCN8R7HYCEJvS6sH9of4gwkpPuq5TFxnarCtm2hMXPIAHeFNzNk+LxK4UHUR09isgloup5k4knEnfEKVYUJJUlM1JOJCy/V6wa6r47QOb+sGmcnpJtMoUolZz0b5wuLaET5hViGCTkKVgHdG/f7ydeAZylJoThhCVqmm+by3OqgpJw0SGiufqOpsJ2hVScnMLLVB581w1OT/MxhMp43ntLez0LUoXUlXB6PmTkIobTl9074lJKS+Yx8iCOBhjYy1IQq6UElQAQSQpRrhkwAqTAu0VmmlIC+5ByAnyicNAaUeMe/rXi2T0Pss3xLHuoCVLw8SixA35HkIoiYpVoUWwl6j3lf8A5iXsOaSBKSlAKQ5Utd0E0fxFLEnLhBJlvWhSlFKSVMlgp2CXL0DZ6xnbg9tzrVcVcUAAmaF4+6XWf7krgo2aqddnKcKQrCj3XCku+6E/wyZqkLVeTdxGL7jujqLNbbOULSBMCz4iolJBA3Ub7eFOorKg7UnXFXmLKSUnDinPcr80b2osjZaCCxuSmI/pgNutEqayFLxowKbz0Zqmr7oc7RIA2YAAWAlAPiwIFYW6XUyPz5dvmHFavzGMG1zPjV1MDUI8aNsZCfi1/GrqY+FqX8Sup+sDaPQIAr7QnqFms3iNe9JqfjiYLWv41fmP1ijtMf6ey/yTP/kMS7sTz8V19HRaJpBIUsgYsVMOOkfC2TP+4v8AMfrDNh2n3aFJuu+fENzhERdxMFVbJhoVrP8AUfrHQdiLStVslhS1EMssVEiiDkY51MdH2ClvbA2SF/8AFvnEm67tPPurRwV6iM2SYTJCtym6mAdqUG+gEuQk5Yuo6ROk2lYAQSAkJJ9kviKGu84NGVjX+ILabYs5vhlGRbla+UIztspfwsRqUkHpePrAP22DgE9D9YqJxSVbFbukZNsUc4mr2yPhHn9Y9TtR8kjr9YeUn1oUpYKRUnCIYBDijgl33RYl24FYCWChXA5c4lSJJW5ABrnvi4VWZH4k4FQ30EVU2OaQy1FTB3JJ8WjnpHpkLPsLlkE4Jm3f7Zl0xN2jImIfvEqHG83XAxl6dt6vczI3arYtPEYh+EfS9qzQcQ2hb1iZLtWqWEGlzkn4v86wbGOOh2ftcLJBFREfbsv96d4BjMmeEL8NXhjaqr1xWoiuP8k9z0kBEHkiPFJgskR1Rz0ROlA7MdDkYlTLfMQVOAFA1oBWKqk0VwMSree8liaMaJmblDA/1DzEZ/pPa+LXh2vM1bmB6QGZa5ijVR6mF04/NvlBEF1VwfhGck07bh+WstVzDuyZwEwmgZC34XYxbZ0ooSJYAIJejU45xqw2Yd2SQHX4QauUAi9mzOAnrGnd9M+PocvaRkVSLtX8Opz1BbQx1G3VhWy0lsUyj1IjlJ9k8RLvV+oaOr22r/0hH8kr1THPjbp+dFAYl6wIikbVGSY1Yx8rLhHyY+bCNXYDVNqK/c2Yf+NXnMVEx4q7SklSLMEgk9yKAPitUFldj7UUhRlFIOBWyX5GvNonn4rqosekxVX2ZnD2wEbyX/4vDB7MXWvLJf4UgDqo/KKxOoYVHVf/AM7H+qJaglqrlUpj6x7GlJBdAJGBWSryDJhlNpWgFjdDYJZPpWDC1U7WbNVOnJZLgIFSboxVS8aPuiRZ9nLBZkpZN2sxGLu7XnbCsDTaSoOaneX9YxNtLhjh6QeCr2Ha9nS5YIVOSs6S3b8ygH5AxEWgJ9lTvo9N3HhFGfJKgWqwfiM+kSSIMw9360lClVAJA0jaVtFTs7N7s3mcnB8t8XNvbBE0BQKagEKSAAXGLDD7zgLXIieHGu7fFSfsidKYXboNRUV84kTbIqXMCVjMcCH3ZGO32hOVNIvFIuhqJp5mFbjTnm9Ejb5Uw1WAo5mh5k4x8jadns4JQszZjhmDJB3kBiWfXlEGczsEwEhoznOTN9LnO+1/afbFc4BNwBlXhi4IwqS2ZyhG2bcmKQO8YpGDBLuxALgAmsSkrrGrcrwgamFJJfgswxIW4fOKluJ7tJAcByToN8R5BZxp6YiOksTTJZScFJr6RU9Uuvcc8NqDAjpBkW1OXz+kTp8vu1qSciR0MfS5kdE6YYrot6cyTuA+rR5Y7KpBJCHSqikk0I0/WEZRBMdxsnZyVyUqL+IeeGsZ/p1ntXMc6vYBPiksR8OKk7iM+IhaZsSaqgBUdAk/SO4l7GQMA8VJNimMAO8Y4OVAedIx81+L8/k9mlp/3QaD2B7SjofgGpNdAYYTYpqnKk3WZgHuhOQS2AEdiuzhJZqwOckJDqupH8RA/WDr9OuvWCc88uM/ZxCi7tuH1i52lSBsoAUAEof3CKcu0SwKpvK093qWeNTpi5oAAwwA8LUoRdbDUmjxXPNqOu4/JLPY1zFXUJUs6JBJ5thD0rsxPUbt1KSMQqZLBHIqeP0KzTBLKm8ZOJNQWzr7XOPp0tJoGSc8g+6lP1jbGXk5GydhVKPjnyktjdvLI5AYxdsvZexSwHTNnzHAF4lCC9KpF0jqYJNk3FBRWGOLOfSkFmLDeHz/AEh4XlWplqugCQhMkJYC6kFYAdhfVVsaAdYCLYouSpSjmVKKn+Tx8tVLuFXJ3tTkAfPdC7eIA0EGYNETtBQNag/eIjxU9CsUtvGUAtTAsC+fOMIL894h6B59mYApUFA6YjiPpE+crKCzlgUeu7KMzUqSSlWIyMTsNOs6sRoY1Mj6YllaPGZppDUWmzSkggsRDcywX/3icxX5ROngxYsskypRCzVWWm6EoOz2cpSNVekXdiS1NUeA5tpkNYmWWUVK8Xsip9SOMXdmzyQpT1CkhnoACKNmIVSBtvYiJwLOjBSCwZKnIUkAYCgLb45G0WuYhRHeTON8lxkQdI/RZs1lJuunF2JGA0dsVCsctN2QhZVfJopRBGii5HB3PMxNsac6izpbEUd+gjCrMo1aPFz9T5xhSn1PGC+2nPfiwuSB7wB6+kCmE3kj7+6RpfACBpV4wRE4XltMgeIHWn0ixsedQDQkRNTY1r9lJ3MCzxZ2ZsWcSTcISWLnAEY/OFh6DbOzCps1BSoATSRUeyoA47i0Bldjy5vTAACRQPhizkeesdpYbBdWlKl4EmgDYGrmvpHu0lOSbjtg+BA1w45xrz/bn6rk5WwZd5khSubn+0R1+yLCUywLtxIOdG/MYXkTFKSHUw+EYflDJ8o2mUM68fphBZpTrFeftBHuC82ADktvIoIXn2mZMlmpT4hgWLAHMVPWFkqbdB5ZcEPvHHKCclerS90/EX1z+sL2qxBqqFcya+Tn0hofYgU2W8ViSlntiBqoimF0fM+YgypxUDl9+fOEu5N+gJCqUGf6wyokU0cHjAApdTG5hcRhKSXaNJU4+84AVtEu8COkCss7wscRQw6JcIWhN1V7I+19YALOLwEryMEmKesZWgNiXIw0L1fczs0MAql1FaekeTJYBRoASSDvd3bDJt0NWewrUWSknlGplluFiAmh0xL/AKRn36FTbSkFTuFlVHY6bzU4Vg9pS6lFODmF5Q8T5Jc9Aw82jpJsiQioIJ3O78VCnlByUc2qyGZgOeQj38D/AAgDVZ/+oi1aNpKIZCWGpqrrlyhJJ8WF9W92BObZnOLWBNsaZTFSSVGocMw1bLKByNn3vGSSomj8WAG6K82xFQF43aip0bHpGyUhgmoScWGO7hxiD1OUAElqhyzZn5gUjqE7NRJTLuiqiSXqSAkt/c3nC2z9lXGmrS1fAFZAZtr6Rjau1ELmokgm8m8pRGA8NUPm4JfRtYd/0cCtlrSkKmKU4wTwep5qw3JiXO2nKHtTAOIMB2ptITlhF0d2nNsSMGbADKBfg5eg84xs1tz6cyia6gGxijZ+z86YfgH8VPIVHOOxlWOSgNKSRvAqeKj9TBEyAMkgdT508o0+s/KPNh9mbL3ZC5V9vfU/iVU4j2Qw1zq8P2jsjZgm/KuJCWCkggzCNQCPN4XljRz6fIRSslrIIvAEDAffpUQ03rfhCSi6fCCWoLxdhoyWB5wxMmqVRa1HcCw6Jj6ZLY7jhpWPkySaNDxO14hIBcABgeMYtoauIUPtt8aTSNTw6P5T6w0pVmF1ZGSqjlDb0hSfSoFAXb58YYJoDkag7vv0hhpYJj6Wpo+SqBzRWAHJjEuKP5RjdnC8mdlnkdDBETQcYALNs4vBy6QQSxpSuGsJqm31LYkkKVrUPi3QxcscklLioHiNOQ9Yg3O7XfAJOf1pjAA1yiSAkF+ecHOzppHhlqISam6fvWDptk1wSp9CwPyjNpnLmF1LUc8WD8Aw5wtAUvZUxWIbiWblj5QdeyUe8ok4eEeH8xygBXRiSeJgSyOsLTE7iSilSOfzPygku2ADwpSBqwfrCR4NAVg4waFtO0pdxlEu5JuipwZy4piwiJtO0OolNAQWBqwqAIGVF+JYbycoHalEKqKpG5qesR1U1PsSm3kkAdQS/IecV1K5RKsjJmAqfEE4EADBxv4xYlT0qPgq5LEpGHoIqURuzzxcWkoSoqwUbzp4Nh6wSw7PvEqLADElwBzPpD9j2atSLwSVh2f3H03mHk9lpqyLykpGCaE9ARRMNaJayFEBJKyABQUJ9Wi/sjZaEJeYHWMMGTuTv3+kZs+z0SqEqUtILnIEZJD64l6PAp80zAGUyGxCqrf4W9lOqsTkwLmLcVJr7aFrCzdTRIoVD0GqtTlxw5vad1NJYu3seGHnFZaqFqJHoN2URZy3mEnPybD6QuO7dka3iT6QCSMI3+1ZWDXCKHxY9RD8uRqI5G0e2tviPqYfwr7d2hf2IZlsMvnCiRBkRTAcrjxMwvGgmPSmDQcs7KBSc8DoYXXIUlTYHLfH0lwaRZRL76UWYqTVjiPqDh03GKCVKmEjGsElovJWmrs/FiD98ICOkHlLIIKT4h1hBMWjKPdnTrrylVSTeTuOYBhy0WYnxgMklsqHMNjnC5s+B0rw1g0NTbIU1FU6/WBqRFPZ9oTUOxwUlXsne/16xuZYgXKHbEjMfpC08R02cwyLNnrBywhyRLCU3lAlRwS2Wpg0seoBlySQpr/hbUBneE5kwEVAfXP9YBtDaClK1AoBpwHF4TmTSYBos1DYEcMIXWtQxSRvYx8HhmTIJBYPqM/LEQAgZlY9/DnOnHHpFAStHB+9Ywqzkb4ZF5CclVB+3B1ja7BoaHBRDgcQDAlWWYolzcSMAjEjUqOHACKewtn2cTf3vfKpkVKZ8ySacBrCtORNmSVSs0h8y9eBrvwifOvrUHSObCnMOecdSNnkqLJLOWvEXkg5BqDpWPv+mVGqlJDnnxIOAifGfSs/05aZYDMUCq6nV1g1H8oLlopqswICUEEPkFkniWcxel9n5aTiDvBCvm3lFmxEIIuAksWJLkOGLZJDHKK9Q5Bey1lVKs11XgIU5dmZ3qDhSkJ7Z28BLmd0GBKUibRg5AJSPeUA7DVoV2paCtSUkmtRJT7SwD7SiaIRqo10Y0hTaNtlgBSiFLFA1Ug5plpyGV41O4UiL3vz41nKeutPYlJAZBqT/Ocy+WusZmKfJgPusfBZNVchpzzO+PJswAE5AOY5++9vp08cZ9JW+fS67PjwiepL5wKdPKlEnEwvMml434njMZ9XbqrcVdc0o/SOJBxi+u0liGyLRIFjVlFX+k6/RtqbLVJWUnIkcdDzDGF0iO02zJFqkInS6kDxAY7/AK8I5hOz1k0STR6afbQ2GFwY0I9EsvUQdMl4ACIZsk1UtQUnEfZpmDGkyhG7whabduloX40UfFPwndqnQ8jCYlwWZPEANq16iGQ/etiSU+kfTgw3fWF1KJwqPvKNWS0FKgDQEgV3nAvlDwBLLi8KKSWf0j5G0C+LHdSKNs2SUoUpmSpVNzNTzhWVYBpCBjZKSubVLhIJNMhlvJg+09uLSyZajVJBN5VNzAJ83h3ZiEJlqQCQtYLEP4aMCC3OEFbCUnK9vfHexrC089IaLIcYZl2JZ1PWK8vZ0wZBIywEbnbPmJVdU76Y+bw9SlCxqGPmR9Y0JOpHmYpiwge0AOP+RDSZsqWPFdU+SQX6pGPF4BiXLs4OJUeCfm8MJsSLvsKfVRSkCumME/FJOCZqhk7JDcSXPIRtM66XuV/iWlhwAHnjDwBWfZhJxlJTmSVP1YAecV/wCJYBVVOV1OO5yo9WMSF2hRZykAbyYLZbEpeCyE64DlvhhTmWsqPhRdGACGBbR6Nq+J4QBFjWFGt06Bj8j6xRsdhTKSWxaqlGvTIQhbNpoQLxJLmhYm8TklIqs8IV7nPuqnNo4loQ8yYQa4kAu2VGHINxESLTtZU4ESWlSsFTSBXckD/dV/aN8LzV3yVzyyEiiFEN/wC4oUH8ieZMQto9olTDdlFgKX2Zhoge6PPhGffUv3/3/bXjm/wdtNvlyQUIBUtVVOp1q/imLy/l8onplubyi5PQDQDIQrJSE/XUwQTFHCOfrrXVxxhwTIWt63F0cTG5am5fbQrMmO5MP8+dul3cmFVSgIyLKOef0hgozavp+sYUs5iOnGARsgMfCwjf98oICCYOhtR1gJY7P9ofwixLVeMlZYZsMhyy1BaOkXbLjKTeuL9nIEHfVuLx+fy5gUm6qqcAdN3DfFiwbXVZ093McyV0cigq+PuqiZSsUJiwTrGbunT7NYWtdlKfGk35ZwIxG5QyMYsm1JiHuKUHoWOUUyOKB+6QuuSs+6fvhBpNrXr5Q4iacwOULcNLNnJjaLEckxVoT7Jrv+samWoIoElR3YQaMSzYlDFJD7ofkWFgCW1c5DnhHky2MKp8Zyd2474WNqKyCvxNgCSw/pS3qYek6edZAqzgMQp+uhaJyNlpSm8o1zH6Z0hRU6arCj6eH5wObZ1VvqDihdRJ8nflDpqki1IQXoCNat8oZm7alFy5JzIf/EQJUgHXizDzIhpWy6Okht7AwgbO10k0F7eaN0xgc7aZPiKkC6GdV+g9A0KmzDAzEJHMnyEAtSEKDKVfG5DeRMImDtkzC0tlY+Ihkf3VNdBA1yJhN5UwFsk+FI5DHm8fS5A1blBDZhqOX6tD0g5k6Zq/9Q+sDKlE19R9YKnZq1YJLamg6mkM/sMJPjVXMBump8oZJ675wLNUnwlgMXvAgDeYrS7Zae7UUTEqUjBIRLIxzUwugbkl26TNrWtKEd2mmrfPUx7ZliRYbxJSqess1Dcl5DR1PXR4yvf+v4dH5/mBaNurtkuUkqShTK743lISSlTJOpBxKUl6jDJu1WpFnTfWoqWUsFE+NQ0SMES3zHMk0jnU7cKbwupWDgFlRu45OxyNQcIT7lUw3lkk+jYcgMsA0Lb17+L8ZyJbNornnxUQMEigH6749lgDIweRZbpBKXAxGDjkQRGp4S5KUlnN1NSRuNPOHeJYqdWBXhv6QzImtmIymTwggQl6hxv/AFib+S//AK/0xaFlglPMwulBGNTr9IZWYyBTDjGvMnMyMurt0EwI4wyUUpGEohoeSxrBky90ZSY0iUpfsgsNBCBEy0nKDy7WUi6ReTocRwfHgYUXM0jImxmpb2ZalI/2lOg+1LPpWo4H9Ir2afZ5hAUFSl5jLiAa9HjkEqLuHBGBFD1hxG01BBCkpmMDdBy5gU5NAMdvZrCjKofGjdQflDsnZyBkS2ObRxErtHaEgJSuQhmDBKlFQ/mWR5RYsm3SAbwIJxIBKTyFR5w046YWJje7p9Lxwr5R9Lsbe4kKOd/z84iydq3sAFfyEHqMRBBb0kEUc9RyMKWz+CwVcvu1H9yhTH2iSqv9QaMd4asEDQChHSkBEw1jUoFYN2rUUxDg6EA05w9LAlhSTWj5m8acTHhtqg3iKmwybpVoKqxH4T6RkbOmHAeYivJOFlTyWc4YbuEBWCc4ojZK8W8vpG5eynyPp84ZYkBMHRYFqFBjHQWPZUtIdRA9YamWyUn2fEWo1W/XfjDLESw7AmLIvAgbqdVGg6GK6rHKkpokXh72NdHJwha17dWzAMNw+sfbOQVgqm4e6CDlmINOQRc6oN7MAlhShLjcA+WmMT9tbVQiX4RU0SouVH9BR6aDgXak6XLvqUpIuhwh6qUcA2Jqzj7PDWnaqrxV7Uw/28MgfSMf07v+PP1v+f5776+CWmYmX4ptVYhGm9Z+UE7T2knuJY92UnmpRJPmIgWuWopWVGrGLO1J371JP/bSAchUxX5flk9r7/TfUJybJmqn3vp5w4lQGDnkIHNWAH9I+snhJvYlq5bxG0jM0mUTVid3+I+/EAFmu8aesZnWgE5Pi3zaFZ1YNgOBX1j0qhOzoJcaYHPhGpazeKTVg7/WJsPR1Hf6fOPFGPmj4mEGJswv7L8w0ZK6hIxOT18oOICqQHBAAIz/AFgKshagpQKcAC9ca0w3RsLbd98I0EqJdTYULkkciI+AgCYUxlIEGEZSIgnyJmsaKxp6xlUYEGK1pShDEraSk4EtpQhtA4LcoTjLUhYNUDt3C9LB3gseT4dYp2XtNK95agdJgCk9VVP5o5gpga4fiWu//a0vR395Bu8PCp09DC94JV31nT+8S/egC6ZqDiGcpKg14NnxjhU0qklJ3Ej0xhnZO0pilkFTgbg/VnhyWex6r9T2bt+TMoCFKAqkUW+lw+IHlzhte15ScE1GRf6xwRU+Nf8AEFmWlSaAlhQA1YaVeDy0sddO26pVAkJGTYc2rApu05oDBsPapTh98omWPxJc47qekehZS7E9Xx4wSlhkzCaqU/3vjctaWrQfOEe8JMV7PYEFILa5n0eKvpOJ5Qkv7RLhmJBDMXFxiGhG1doJifChSZmqyQ6ScBeDJJNdeeSG19oTCTLvMi8QUpASCN90C9zhOxSU3jQdPnGHf6ePp0fn+O+69lSytV5Z+/l6wpPktMUAGAUctCY6GRZEA0SBwDRIWanifWJ/G+60/XnMJrkOCNQRh84cmeISzUuhOHCPpo9IHZz+6RuKhycx1yucJMjxpGWODYcYaMqtX4vCwP7wfymHAHCXzEGiNJlgkElJI+JA9Qn5wWdcNAEimFfRvrASfCdxp1UI0TQQTqnj5Uohm++sBWkByxc4/KDSphLuXy5RhIdR3YecLQCFco2skFiGPP0ilseUCXIcglt1BA+0hch/dFObv6CD+NL+SZUG+/lHxHOB2eoD5QVaGSCMyYi02xprAZyQ8eKV4k8TB0w/gz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8478" name="Picture 14" descr="http://www.composite-integration.co.uk/perch/resources/news-image1-w640h2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4"/>
            <a:ext cx="4058789" cy="1859477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Termoplásticos inyectados</a:t>
            </a:r>
            <a:endParaRPr lang="es-ES" sz="2800" dirty="0"/>
          </a:p>
        </p:txBody>
      </p:sp>
      <p:pic>
        <p:nvPicPr>
          <p:cNvPr id="4" name="3 Imagen" descr="fibra triturada.png"/>
          <p:cNvPicPr>
            <a:picLocks noChangeAspect="1"/>
          </p:cNvPicPr>
          <p:nvPr/>
        </p:nvPicPr>
        <p:blipFill>
          <a:blip r:embed="rId2" cstate="print"/>
          <a:srcRect r="91338" b="90634"/>
          <a:stretch>
            <a:fillRect/>
          </a:stretch>
        </p:blipFill>
        <p:spPr>
          <a:xfrm>
            <a:off x="539552" y="4077072"/>
            <a:ext cx="2409701" cy="1440160"/>
          </a:xfrm>
          <a:prstGeom prst="rect">
            <a:avLst/>
          </a:prstGeom>
        </p:spPr>
      </p:pic>
      <p:sp>
        <p:nvSpPr>
          <p:cNvPr id="319490" name="AutoShape 2" descr="data:image/jpeg;base64,/9j/4AAQSkZJRgABAQAAAQABAAD/2wCEAAkGBxMTEhUTExQWFRMWGCIaGBgYGBwgGRwcHRcXHR0gHBwbHiggHxwlIBsdITIhJyk3Ly4uHR8zODMtNygtLisBCgoKDg0OGxAQGywmICQsLC04MC8sLCwwNywuLC0sLCwsLCwsLCwsNCwvLCw0LCwsLCwsLCwsLCwsLCwsLCwsLP/AABEIAJoAoAMBIgACEQEDEQH/xAAcAAABBQEBAQAAAAAAAAAAAAAFAAIDBAYBBwj/xAA8EAACAQMCBQIEBAMHAwUAAAABAhEDEiEAMQQFIkFRE2EGMnGBI0KRsaHB8AcUM1Ji0eFywvEVFjSisv/EABsBAAIDAQEBAAAAAAAAAAAAAAQFAgMGAQAH/8QAKxEAAQQBBAEDAwQDAAAAAAAAAQACAxEEBRIhMUETIlFhcZEUMqGxweHw/9oADAMBAAIRAxEAPwD2GdZ/4t51V4WktWnTFRbwGGSQDOwHeYH31mvjTmdvFIqcQ9JhSPSB0FusgFrulojdTgDOiPwHz2vxNIvVZW6oWIDRgZHbPnRTI6b6nYHhRu+EQq85rLR9VqcHcq2IE5uye3t++qPwx8W/31qqmmLUPQ2ZZWmJVhIaIPtOjXHc54ZT6dZ0BYfK3cGQcH9tVeXcHwdGnbQ9NVGTDDP/AFE5wNCuDY43b+STxfQCtDS7lXq3BNHQcnfv/DXeEo15Pqld8W9xHf8Ar+WoavMTeEgZUsCDnBUf9w0uGqVCJGZz9P8AnSyPLiY/awE8fikQWPDfcAlzFMjpBbME/bv20mRnMAkRGYmf6GNNp06hGVmDg6l4bjLcO25gT+2g2bZJSHWGuN/A66K6fa37IhQUgC6CfbbXatMnYwdR+ujfKy/rptNyPmYHvvpxvbW0Hiu0PR78ptYLi5jM7jVun7aC8x5ibSVB6c4gzvsBuRH8dRnmb3KAbgxKzt1AGR9cHQA1GBkrx9lccdxaEbfiACAd/wCv99SjQXg+ZXTcR8xUGM4P/GifDoQMmdFY2V6x9vIv8Kt8W1WNLS0o0aOVSlrg13S11eXDrmukaUa6vLyrm/P61ZKlVuEp0kNEh3cG7wIfFwyYwDj31F8L8fxfCrRVeFNSnViWAa4SRN0AgHM5xnEa2XxYab0B61N2QsuFMbZg+RgavcJxaLRvVStMLMf6QpP3wNXMnY1np9m1wwuDd3grj8moVaorVKSeqBbPsNpGxjtOqnM6XC8LSqO6kq0BhOTvC5gdzv531jvjXnr8bRFPgleoCxu6GzaAVEg7G6ftoD8MVq1VWUcUKQkAU3YMsEG7EmO0RvB1ccPey39DsLrZXtsA0vROD+GqNWKoZ7XAj5ZjcbrOJP660XEVfTGIgef+NYTiviCnQVaC176yjqqACMNbBAmGzt2jOut8R1CCj1FRrollIM4j2jt99KpIJhG5o4d4J+/H8JrHDNksDybAR7ifiJ1qUlNih4JJP7bab/evVFNzHy3mQQQDOwI+2R486Bc3r0xTX0qlNiCzEgiSWHt2OftGh/C8xqWBBZlDmdiYwsRj82R40sysPImjbZ5H/WEc3C3RhzBS1VKt1IYAQksbhFsbK2MTIP221xa4C3sChQXQNwrXHPvgj6jt3E8u5ggpVBWchGAXqP4mJBI9gLSv3nRQ1eqvZDVVAlFMACDE5w5N0Y2j7o5oHwvLTfCokiMZIIUlCxWBAtGSXndi2VOJO8z7aqu7FVOHsHY9Xq4BBnfO/wBdtO4is8SR6dj9QGSVUHZYHYjE67xAp0r6pAVghmneNhMF8fmiJ7drtUhoq/lQrlWWUAqEmWJPy9IKjMDsSNvIXUnAc4YlQ27FsDtBjI1DSplbZugAqQ5yZOApM9WP4j7RpUENTMgyYYKRuCWIO0alFkSQ8sPwolodwUU/9TqEALIIgkEZyT/t/Xcxw1e4AyM6w1F39OsdhcGpkNcYb7SwxMQJz4nRE1cB1HUQYE/y8SRnfIHfTDH1OWOQl/utUyY7SKC2Glqhy6sxUTn3Gx86vDWmglbKwPHRQDm7TSROu64dIattRXjvB/GfF/mZXVRLK1oZSTAEgZ+U+2BGr/L/AI2rClUq8R6bJkKgtDHMWkTEDMnsIxqtzbhqSinUZLGL+muw6iDDEk4xM79tAKvChHNSogEywciATO5Uifb3nUIclsbiJRY7+qYswhPEPRPu6Kl/941Q5amiUaZJlFVRmMMDALGZicQTtrR/DXwPw9REr1X9QOrXDNpDxaZJJVh31jeasap9UVFY2hbMiQFYQCBER/LWv+CeR0wPVXiCiMoPpSJBIMzGInIIE+dNjlQvgDo3VfYQcuHNDJteE/nlPhOWovooHqs35m64Ik7dwNp/8hKXF+oZDMJfIZR4xECAZO06G/Hlp4tzIcC09O+wAz3jP8NQ/CdRmFUEt6dNQYUgw0YaW9lJ/Tzqc2LuhDhy5E6Xm+hJtd0i1J3tESrhSAbfz9LENO2SP107h7VZSbVKrgLkKsAEHxkx/R1V4fmHqJd3ePzSFYBi10xk9I9o1PxHDi31PURrU+SY3iQQDPj9D50qc2vHK2DXBw3eCmI7IL6gNxyAMjEHokyDsZOi/LecNSRSFGJLMykMCVQCz80HyMmBobUoLWSmBGKZJN2BcAo+2M/QaYt7sW6RsSGgvcpkR2nbE9zqiWJsg2OFhRkY2QU4LQLzpnrqlBaWIW0f4jDLSTtEknbEe+jHGUvmSCFcCAiyCylhaSMqIAGfLbayHBcYtGsjVkMQYMQWJxsYCnfvnWg5XzikeGY13K9ZuDAdQuHcdvf2H3zmoYRjfcTeEpy8csPsHCJM61LfTOZDS0/4b3TEmIKlsT+UaVEkPWeXqFQGCkRAZRgHBn3jtvnTOBpxUb1a/qNIgLA/KVJEMWwSe8ZzOpeGYyWfaCG9TJDggA2gi0HMZk4MiNK3DaS1BHgrnC1STTYkGJuKnYkwASd1DYEePcaVQFmV3hOpbZU7SZw3yljauZyoGu8GyABpR6gW1nUfmIBN0bsLQc5/XTSRaHDGohGCrAiYBUkAQPGPJJmNR4B4XEQHMDTdeqBUICg4nuYXcHMHxA1oqdUEftrIUILFotcNLgkQqgxHjYq320X5NxjFR6otO+cYwJ++/tpvpWY6N4jceD/aGyIxVhHQdKdNGnRrTg2gF4HxZqpTCVitXJb06VsC8j5QOnaTgkD7abQr3k2qwkdCkgxaYaZOIuGDnfUfMOV1aTlajNeDlQQKagSXDWjoA6R8xyd+2mUqisoQOoh5IuBYCBPUsbyDPkkTtoHKALbKZaNI71tl1fKM0uNpqA5W+mOm0A3hwCN52yREbaqcZWoIL1WAQCqkZz+URMxmT21E9cgF1YNJkIAS3gx5Az20Lr0Q6Eh2kEgO0lTnsB3yNUY3pyPDZTTb7WinY9rS6Ll1dKjxVYMwajhQoYhiCOncEdxJwPrqDhay3XHoUocDcSDBPkY07iKTKIVSpiSRiMyRnETj7HT1pW8MaqT1G1wQIEBoI7zk/WdfQYy3aNvVLCSBwed3an5ZXNNmWowpqwDEsMMDtjsSIOtLXtIYI/qtFqsrAKMTmPEfxGsK7g2u5dmwGmNgIEdsDydSqz0oNzCYItIi0AjPgyRoDKwd5LgU4wNXMDBG4WFuFporVFVhUKBShGPmH+XOxEn6jXeDUr6ouDpdKFFDEsPYSYBH76byni54dKgT8Q7FgQSsxlpjIg/pp1B1olns6nYjcARvmO8rmMZ0lcwtNFalj97A4eVF6vprdVk3CVIaRtMW9thMeNcoL89MsgVadoN0r9ANiff231LwNEXBwgY1DddItW6MT9O8RroCgIkkWtsQSCAGEQIYgT++q9thXWrnKOIqUbvUItZQFAUuRAabY6tjMd41qzSvpqVdlM3AhiWdQSIZoAVrcx79o156nFReLYJeEcA+0xjYAAx76L8r5w3DqaDsXAksrdSEENgEDF3jzGk+fhmWnRcFAZuIX+9na11Y3ufTd5hoKYWbTidru/6aQYSEWmTRKxUhYvvWECznAEE/6h4xWXmdGaVQ1AodTNzAVCxCiIjAjdjsI0+tTU1bA2EAWFDkiQRTJKmFkSBI/fWe2Ob+5pSctI7SClTaVkFHeosjMwDLEiIEd9nGreCczeBazMrHDZEyB3jOBM/TXeIoAlmK5Km+6CrL2UQcSe8ZA8jDarNLyy3McT8qqgEXR5PeR21B30UUY5LzNHUWxByI/nGAfbRWjxKsMEHWY4TjLaYeVNwkgNIuJyBge+IG2ifKKyn5gFce0DPcdjrQafqFhsTu7/hCTw87llPjv4eqGqvE0wzYstQkAbyXH5iZgEjG5wI15rw9ErUtcurEsW6SbCSYVzEiT03H5rca96+JuXmvw9WkuS6FYkCZ8kgiPONeMfEnIqvDekKhVmqE3QrFfTuGD1RK3HII+505kZYpBNkMbw8eE56rs4ZAo6WE7g57qMwCNztI21TrFHogFiLcrbMeJJ3nJEHsZM6scFUlPR6IBKrghADuSAZUk3TBgyp3B1Hw7hWIvuDxYcCW2JkzBgD+WlL2+m6vhbXDnGTFv/Kp8RQqFQ6KZg5DCXXa0iflz/D6aC1ZCicmTaw3ILA7E7QR9I1pTwSklHT0mE2jB6TjHvKkn6666SKQdER2pFfmgjAiZ+Xv/DTTC1V2O0RkWEDmaSzJfvBolZfiKiscAtKwem0DbIj99coVQEupgwFKsWkiIWdj741Y4nhfRtDhlRuqmDEn3B8C4HO8+2ox0wDIQzvGTNwLCMA61sErJog9qyk0T4nljvCn5fzF6SrZUm0zBykZyPGD+s60HDc5o5uLIG6nVVwWmWjB6T8seBrLV+WkEK7C56YKAfKREgz4HvqHi53sCCDHVv5M/tqqXEjlF+foi8XUp8c8Gx8H/C2vo9N+GBA/DnB2OAYBmI2xB1e9WKbMrLd+QES8E7Fu8zhY7az1HnVP+7Jw73X3QXMgGTMgjcAyIOirmkwZQYvAAzi0AkGTuCCfvGkUsRidz0tjjZLMlm4HkKNqIp0bz6tzFWUSCL7mMwBI20SisGDIYeqArLaSVtU5iJxJ9szqCrQDpSphmRkJUgLcALcN4mY/U6mXmTt+KjgOAVdagAksAr4EfKB/9tUNVrrPSqV+KWqZ9IqAVVnzIC5OGO5Jz7aM/DvFor1VkKrOrRdlqgEjq7UyBkH/AHGg9YE+o9tSHcQQ2D8oBOYzHbyNQ1loggVA4AqiWVgWjO87CPGhMuESRFp+/wCOlCWFroiCvRuK4e5XbrXNsYOFH5lMErkmJ+m+u1ACXHV+GFsuukZuJ7SvSok46PqBFx/Dq1tGDfTUBBOLSyiYwCF9OYPjbU5XDFKZANMMZiHQZIMgkkBvvPvrH1XACzqqVaAq0yhAW0yYMohyihQCDPfPgzqbiqgkKblFOC/UDIgW5k7k7HxpLw5UUvlV6aHIWVtwGAVSC0QAIIwwiZ0+abVSRVguCbVtO1sSCMHOJ126PC991sqpwdeX/wBpdVeIanRp3mpTJDIA2VcIxIPcKFAPi8a9TjWe+JOSB6NYUqa+rVEFsAkmBM+YEfpreHlJnCwvDeKrp133hQDcATEEyDtcBuMjM+Bq1w/EM1VadUJvnpwgKmQQSQvVjLbkeNV+LcrVJYX3QCj/ACkZCAYxBx7E57ap1aVRmenTb0nT5rmyVDEgZkwoyTO86oexr+1LGy5Md3sPC0RdfTlXVmeIO4kCLZkQQTHvPtqlXol3aYC3mSX+htJMgSY76G0ebGooSmfwxSHqCrEFjA37b/wGitfjVqsgC9IUh8A5kZhd5jH10ufCYuVsMPMZljjx2q/NKV/p1GHQjG2XkRjGf+kmfpqnzQL6V+Q1SBlT0jOBt0qIz76MUWDWlmvQMVdo7RIgbT8oOO+kGCpTLIXGR+IZJWcCAO4APmF31dj5csBBB68LuRiRzggt5PlZgsge5AxXFi1MhQQO3tnTKFUKEJAJEuoZoEggqI2iex0W5hy+xSyyWI+dyPr27EHwP30FvUoQCILKJKjHkjW5xciPIi3s6WMyMd+PJsf2ifNX9SrdIqKBfIUqoLSzDOcEzk99M5ZztqdhIvhCIgYEkgSJO8b5j66oK6FYLG6QpXMATEgd8aX93WWBvCLuRF1sQMbanJDG+g4AqMORJCSY3ELWcq45XLhEKlPxLS+YM3Ae31HfV2na5i4HJYBVJYdpMCDvtvMaxfD0marAm1erP+VSSMneRvoxy/nNFbX9OKrknBNkCMGIOZ3jfSbJwthLmdLSYOsh9Ml4PytBWQMiItXBgAAwQQxme/jHmB31X4orUQrSN7zkBCWVVY7n+t9NetDKENoqi5pA/DXGVjtn+E+dWKX4TODKtVUNerYNOO4X5RjtnSxw5o9J4HAj2larlXNbkDyxBKhYy/TvaoHUpgQB5Y7HV5OJuoFqgJUXKBRJJsPTkSSagHTA741i+D4mwrWVgMhBaDcgnC57eSQP20d5TzVkW2qhuFUv0nDM1zRHgEkj6CNIc3TX7jJGLtK8jDde5vSO0gwU39RiOkxHcgySxaO4Am0YGo2AYG0g+m8QCMEgSJjwxwTiRtjTqDhhT6zUJYBXBEQBMmABGI2xid51DXS4U1WFX85AgqUZIkeSJ9xpDzfuQHRorfaY6zvtp+uHW/SZeQf2lchNNhxHqu97G5W+q2hbRduzbER+p1jeEVlAZiqVShLeorXNle5K4EqBmSJz595+IuAqVacUXFOpm1iPMAwdwe+PHjGvEPiLlTepxFPiKgZabiatTDG75ZJMCbfpkCNQcFS8IDw9ZlYVoso1HIZd2gknIAxif+NE+H4tQbkDrSm01d+ynCnsPM6FcTVJKiorNVcD0gpAGYALCRBP112s9gFOpvTIsgdL9hNuD3MYMEDVMkQf2jMPMfjnjonladqQtJJIp01nJKs+AZgj2j3zO2qtFbZ9U3lYAZR0yIwG7zdv3kah4XmKMkV1EDDHJswsAgkMAcn7R2E3eIZ8LTB+depiGUSTaJ8jAJ9h5GlzmFvBWwhyWSjcw2o+NRCELBXNPqCoxtk2wGEyBuB5zoRz2si4NI06gNwt+VROYUgSCBif10bqOHkvJdMEWm5NyPk6TJxERAHvpVOFpVVbAa5sG1jCxkhnHt9dvGr8TJMLwea+LVeZjCeMgAWfNLLqATcSb/UuUFcfNiY+w++ouKrXm4C1nnCyIJnAB/LH7nRPmnDBEFrO1JzhiFyVAjPgnYe2qXBsDSJqQxGwPkLAgj6n7xrbY2THkxbo1jMnGkx37XrlKq0iOkwdj1WncEEx47abxSsno/hutwkA7MMbY+kgaYKZW1mgQCMIcmAYPnuPqDqfhS1S5yGKrN0hiqKTk+F8DttohxJHHCHVvgK5SoHqsyIARbgn5QYE7SIj30U4jny+iVCBbhItaXtBBa4xuboxoJRT16oYqlFCpIF2FCo0ADzuY1Xao4IR0YQohSLZBtmR3BAGh5MaCQ25qMh1CeJu1hWuoc2pEWoarMbQBaASsx3kCAZk/wDgnVoPbc0t1GJxjAyw7+JHnWG4VqlOCVBJkS+8dMgQ3eR+p1uaFBnqH0luO5YQBcMRaxgjHnc6T58LMfnwtJpme/Ia4yVY/pHvhPhQyrWvgtKSSsKTtC7BjGfbRPhXKXMKYN7KXSmZEmQTBwVGCWESQfGmcr4RaVNUuKMIvNqlixyVMyMjGPaCIOp6a2puFKgRkmIKyC0ZMQCu5j3188nkL5HO75/hBzODnkrb64dc0tbhJFwjWc+JPhahxKtKhHbN4G/y/MO/yjfaMbmdJqOqgI1xcIC+eByWsH4inVWRSW3CrMLLNIMSoAwe84mDoLwjCupDMKaqTVADR02wyrPeVu+px31uvin4VdHq06D0yrEuFLk1mNWwOSAAQptmMZ1kzw6rSVHhwoKywhJW/IZIz8yxMxOoUqXCkxn9WuzoEp0GK0yy0wZwYa1tuobjV6nzKq5Wk5p0i6fJSWVgLgkAkhpO8/l+kUaPDqq091YSy5tYqDuR3YqQNxHVrtQqA1VXZRJFNsXdUEkhZJGAY8lhqEjN4pFYmWYZBf7b6CNV+ZMlJGCqrFIx1Bs4vnIIkgZ7nUnE8MSpsViEEgXLEdI7yRJaIxoTw9eQ4qM6rRKraVMVGli9zRAzETolXS5IRR1jqYYsUkQPcxnS2SMxnla7Ey2ZLSYxSYyQpR2F0XCm35cDt5GcaG8w4JajkUzTpki2B8sDIN207baLcNSRmqM7oaowAU7RNxOAMkg57aipcWbabwBBCgssFwY+Yx4EjUoZ3wvD2FWzQsmG2QINWowGPpkKCFZixYPkhjOQFHmMzqLiHpU0RqT/AOIpFWmuBErA99ifbHnRevwLPSim1TqcwhAAAD7SYGwws/TWeqUaisLhaGjeMqSBsRjbY++tdp+oeuypCLtZPPwfQdbGmvquqpZC0JgxcTKwPCn6r5wNOerfWSpLrDTcwkBVgggRsACI7486lWlUZgqQwGFxvIjGIBwRp/D8A9kBsw14P5ACvTncmCI/0++mpStS1+NZ2uqwzkhsBANoEKBvBEj3nWp+CedS9HhrKUB2tZS14YrIYyWubDAjAyDiNYkAtUl2IOIt7ADcR2zr0X4J4CnWp1HSgULQpYOWhgxJKuzSCQVwPPuCU+uMj/Ruc9m6uBXY+qvxXHfTSthRl5VgCJwwMZLHYE+Apn6jUdA3AVHFzpIWBaWaFvMEREjx21JxFIvsHB+a/KzB2iJ/gIkafwxMmKcSOskzAUGRvBMntnI18qILfFJ5a2GlpaWvoKTJaRGlpa8vKhW5VRNQ1zTBq223d7R2HYbkY15Z/ah8OuXJp0yoVQ16oSjNLTgSAe3vOvYhqtx3BrVQo+QwgwSD9ozrhFqDm2vnYCa/WSpE3OcGARIhdpYnPt7aH1VNMtRoloGV+XPU5W0tkZJ/o613xJ8NVeGrtKg05uSqJJWWYIGP+aOmPqYGZy96+urKSGb3BX3EjE7QDjGodKmyE93qOhZXBeyTahgFbhi4WkQO22ZnEXOJr+m6BVaAlh+Z/oUJPuBgZA0P4OmLrQWqXL0kgHvFSxsdJBH1keNKsQrysuWN1NxcD2lAP8wAxtv7ai5od2rYZ5IXWw19ke4Zj6AIYu7SWPcLcIu2jJIjedNqC78M4KvgQvprBUyMTGSI+mRoS3EsgVgGaJUOSSvVlhDE5jwMHwdFOWcwpNUdaYsdhIDhoAUHJOZ3n3xpfLAWmx0tbhajHMwBxpy7VrKbaiE4JZgGxgqFiRBJAbGd8xjXKVBPmZ0ZVBvZlkqRkYwc587al4emUpQUMBpUEAqwk4zmMrk+3jUNFVY2ooKwYIwpECbi3jA21QTQTNtEEcIfT4LhzWVSG9Cn/ixbc2DlJG8Hv7+2vTOZ/wBnNJ0qNQq1PUYdKtUJp3gEAs0FiIJ/U6wJZQWAtF4JJBYkyIgj6EkCdbf4f+M/Tso1INMKEWoZDGFEG2PaNu2nOPqjw0Bx66/2s9naUdxMYteec9+GuJ4Soq1hl1MMgLKc7TAztIjzrWf2ac+XhrxXqOq1qkUlKMQLfmbpWMipTH2nWj4vnCcYx4Z/Sek6kqwZSQ0NBXO43A9tWvh5uG4dqPAtTZqihnpvUUb5uIkyJ9sDA01/XtyIi0iyksuM6Ei/hbD0gwiMao1OVGQVIjuDsff6jf30VTXRpLkYkU4p4UmSOb0u6WlpaJUEtLS0teXktLS0hry4qnMOX06y2VEWoszawBEiYOdjnXjfxF8L1+Gas7uppNFrwAxeCSqqgPVgmSoGDnx7e2qPOOHR6T3qrQpIuAMGypkT31whcLbXzrRn1QgVhg7xcRIlYLCwROPB2ndlbhiKP+EYuBUoygJeRgQ09iYERd4zrV/HHDIvH0AqKosGAAB3Gw1mOZn8SsOwGB2HX21BD9Fc9Rr6iAS07WhVKkqScmJzJxn9NQcPUQoDepADMciQpDC0MSeqCuDnA300MfWpZ3pZ/jpnMf8A4HDnuWE+/wA2+uWugc2rzOKjhVQscG4N0kLgKCY6c77d50VrKxUYUKu0GD7iSJMfb/YVxmFQDAvXb3QzrU1VH92Qxm6nn7NoPLYK3BaDQ8xweYiLBVKjTYi1upmae0iAcztOBGO+m8NTIL1Avql2kH8w9ie3bA8nTeLENjGf+4aJD5yP9af/AJn99Ag+Vp5BS9B+FeR0lVarUTTq7w35TtAG0Dt9TrTikszAkbHv+u8ai4TbVnTxjdjaCw08r5HlziuAa7paWplU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19492" name="AutoShape 4" descr="http://www.hudsoncolor.com/images/Pellet-Group.jp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539552" y="332656"/>
            <a:ext cx="8183880" cy="369073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es-ES_tradnl" dirty="0" smtClean="0"/>
              <a:t>Diversos estudios han demostrado para algunos plásticos la </a:t>
            </a:r>
            <a:r>
              <a:rPr lang="es-ES_tradnl" b="1" dirty="0" smtClean="0"/>
              <a:t>viabilidad</a:t>
            </a:r>
            <a:r>
              <a:rPr lang="es-ES_tradnl" dirty="0" smtClean="0"/>
              <a:t> del empleo de fibra natural como carga y/o refuerzo para porcentajes de hasta el </a:t>
            </a:r>
            <a:r>
              <a:rPr lang="es-ES_tradnl" b="1" dirty="0" smtClean="0"/>
              <a:t>30%</a:t>
            </a:r>
            <a:r>
              <a:rPr lang="es-ES_tradnl" dirty="0" smtClean="0"/>
              <a:t>.</a:t>
            </a:r>
          </a:p>
          <a:p>
            <a:pPr>
              <a:lnSpc>
                <a:spcPct val="170000"/>
              </a:lnSpc>
            </a:pPr>
            <a:r>
              <a:rPr lang="es-ES_tradnl" dirty="0" smtClean="0"/>
              <a:t>La viabilidad no sólo se ha demostrado para el cáñamo y el esparto, sino también para la cañamiza.</a:t>
            </a:r>
          </a:p>
          <a:p>
            <a:pPr>
              <a:lnSpc>
                <a:spcPct val="170000"/>
              </a:lnSpc>
            </a:pPr>
            <a:r>
              <a:rPr lang="es-ES_tradnl" dirty="0" smtClean="0"/>
              <a:t>Además de demostrarse un </a:t>
            </a:r>
            <a:r>
              <a:rPr lang="es-ES_tradnl" b="1" dirty="0" smtClean="0"/>
              <a:t>abaratamiento importante </a:t>
            </a:r>
            <a:r>
              <a:rPr lang="es-ES_tradnl" dirty="0" smtClean="0"/>
              <a:t>del pellet se demuestra una </a:t>
            </a:r>
            <a:r>
              <a:rPr lang="es-ES_tradnl" b="1" dirty="0" smtClean="0"/>
              <a:t>mejora de sus características mecánicas.</a:t>
            </a:r>
          </a:p>
          <a:p>
            <a:pPr>
              <a:lnSpc>
                <a:spcPct val="170000"/>
              </a:lnSpc>
            </a:pPr>
            <a:r>
              <a:rPr lang="es-ES_tradnl" dirty="0" smtClean="0"/>
              <a:t>El Proyecto </a:t>
            </a:r>
            <a:r>
              <a:rPr lang="es-ES_tradnl" dirty="0" err="1" smtClean="0"/>
              <a:t>Finaiconst</a:t>
            </a:r>
            <a:r>
              <a:rPr lang="es-ES_tradnl" dirty="0" smtClean="0"/>
              <a:t> incorpora el estudio, caracterización y optimización de fibra natural con </a:t>
            </a:r>
            <a:r>
              <a:rPr lang="es-ES_tradnl" b="1" dirty="0" smtClean="0"/>
              <a:t>PP, PA, ABS, PE y PVC.</a:t>
            </a:r>
          </a:p>
          <a:p>
            <a:pPr>
              <a:lnSpc>
                <a:spcPct val="170000"/>
              </a:lnSpc>
            </a:pPr>
            <a:r>
              <a:rPr lang="es-ES_tradnl" dirty="0" smtClean="0"/>
              <a:t>Además se incluye el estudio del </a:t>
            </a:r>
            <a:r>
              <a:rPr lang="es-ES_tradnl" b="1" dirty="0" smtClean="0"/>
              <a:t>reciclado del material.</a:t>
            </a:r>
            <a:endParaRPr lang="es-ES" b="1" dirty="0"/>
          </a:p>
        </p:txBody>
      </p:sp>
      <p:sp>
        <p:nvSpPr>
          <p:cNvPr id="319494" name="AutoShape 6" descr="http://www.hudsoncolor.com/images/Pellet-Grou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9495" name="Picture 7"/>
          <p:cNvPicPr>
            <a:picLocks noChangeAspect="1" noChangeArrowheads="1"/>
          </p:cNvPicPr>
          <p:nvPr/>
        </p:nvPicPr>
        <p:blipFill>
          <a:blip r:embed="rId3" cstate="print"/>
          <a:srcRect l="12176" t="49828" r="45763" b="30485"/>
          <a:stretch>
            <a:fillRect/>
          </a:stretch>
        </p:blipFill>
        <p:spPr bwMode="auto">
          <a:xfrm>
            <a:off x="3059832" y="4077072"/>
            <a:ext cx="547260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Tareas adicionales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5221208" cy="4122784"/>
          </a:xfrm>
        </p:spPr>
        <p:txBody>
          <a:bodyPr>
            <a:normAutofit fontScale="77500" lnSpcReduction="20000"/>
          </a:bodyPr>
          <a:lstStyle/>
          <a:p>
            <a:r>
              <a:rPr lang="es-ES_tradnl" sz="2300" dirty="0" smtClean="0"/>
              <a:t>Análisis del </a:t>
            </a:r>
            <a:r>
              <a:rPr lang="es-ES_tradnl" sz="2300" b="1" dirty="0" smtClean="0"/>
              <a:t>ciclo de vida </a:t>
            </a:r>
            <a:r>
              <a:rPr lang="es-ES_tradnl" sz="2300" dirty="0" smtClean="0"/>
              <a:t>y del </a:t>
            </a:r>
            <a:r>
              <a:rPr lang="es-ES_tradnl" sz="2300" b="1" dirty="0" smtClean="0"/>
              <a:t>coste global</a:t>
            </a:r>
            <a:r>
              <a:rPr lang="es-ES_tradnl" sz="2300" dirty="0" smtClean="0"/>
              <a:t>.</a:t>
            </a:r>
          </a:p>
          <a:p>
            <a:pPr>
              <a:buNone/>
            </a:pPr>
            <a:endParaRPr lang="es-ES_tradnl" sz="2300" dirty="0" smtClean="0"/>
          </a:p>
          <a:p>
            <a:r>
              <a:rPr lang="es-ES_tradnl" sz="2300" dirty="0" smtClean="0"/>
              <a:t>Estudio de </a:t>
            </a:r>
            <a:r>
              <a:rPr lang="es-ES_tradnl" sz="2300" b="1" dirty="0" smtClean="0"/>
              <a:t>ventajas medioambientales</a:t>
            </a:r>
            <a:r>
              <a:rPr lang="es-ES_tradnl" sz="2300" dirty="0" smtClean="0"/>
              <a:t>.</a:t>
            </a:r>
          </a:p>
          <a:p>
            <a:pPr>
              <a:buNone/>
            </a:pPr>
            <a:endParaRPr lang="es-ES_tradnl" sz="2300" dirty="0" smtClean="0"/>
          </a:p>
          <a:p>
            <a:r>
              <a:rPr lang="es-ES_tradnl" sz="2300" b="1" dirty="0" smtClean="0"/>
              <a:t>Plan de negocio </a:t>
            </a:r>
            <a:r>
              <a:rPr lang="es-ES_tradnl" sz="2300" dirty="0" smtClean="0"/>
              <a:t>y </a:t>
            </a:r>
            <a:r>
              <a:rPr lang="es-ES_tradnl" sz="2300" b="1" dirty="0" smtClean="0"/>
              <a:t>estudio específico de mercado </a:t>
            </a:r>
            <a:r>
              <a:rPr lang="es-ES_tradnl" sz="2300" dirty="0" smtClean="0"/>
              <a:t>para cada una de las líneas de actuación:</a:t>
            </a:r>
          </a:p>
          <a:p>
            <a:pPr>
              <a:buNone/>
            </a:pPr>
            <a:endParaRPr lang="es-ES_tradnl" dirty="0" smtClean="0"/>
          </a:p>
          <a:p>
            <a:pPr lvl="1"/>
            <a:r>
              <a:rPr lang="es-ES_tradnl" dirty="0" err="1" smtClean="0"/>
              <a:t>Composites</a:t>
            </a:r>
            <a:r>
              <a:rPr lang="es-ES_tradnl" dirty="0" smtClean="0"/>
              <a:t> de matriz </a:t>
            </a:r>
            <a:r>
              <a:rPr lang="es-ES_tradnl" dirty="0" err="1" smtClean="0"/>
              <a:t>cementítica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 smtClean="0"/>
              <a:t>Nanofibras</a:t>
            </a:r>
            <a:r>
              <a:rPr lang="es-ES_tradnl" dirty="0" smtClean="0"/>
              <a:t> y nano-</a:t>
            </a:r>
            <a:r>
              <a:rPr lang="es-ES_tradnl" dirty="0" err="1" smtClean="0"/>
              <a:t>whiskers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 smtClean="0"/>
              <a:t>Composites</a:t>
            </a:r>
            <a:r>
              <a:rPr lang="es-ES_tradnl" dirty="0" smtClean="0"/>
              <a:t> termoestables.</a:t>
            </a:r>
          </a:p>
          <a:p>
            <a:pPr lvl="1"/>
            <a:r>
              <a:rPr lang="es-ES_tradnl" dirty="0" err="1" smtClean="0"/>
              <a:t>Bio</a:t>
            </a:r>
            <a:r>
              <a:rPr lang="es-ES_tradnl" dirty="0" smtClean="0"/>
              <a:t>-pellets para termoplásticos.</a:t>
            </a:r>
            <a:endParaRPr lang="es-ES" dirty="0"/>
          </a:p>
        </p:txBody>
      </p:sp>
      <p:pic>
        <p:nvPicPr>
          <p:cNvPr id="320514" name="Picture 2" descr="http://pgbeautyscience.com/assets/images/NEWSLETTERS/Newsletter%20XIX/sustaincy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620688"/>
            <a:ext cx="2729880" cy="2450067"/>
          </a:xfrm>
          <a:prstGeom prst="rect">
            <a:avLst/>
          </a:prstGeom>
          <a:noFill/>
        </p:spPr>
      </p:pic>
      <p:pic>
        <p:nvPicPr>
          <p:cNvPr id="320516" name="Picture 4" descr="http://t2.gstatic.com/images?q=tbn:ANd9GcQuHq-jkYYCADN6C0QB_6rWXCJKdCQ32vIxENad3MPM7-WOb1WVkw"/>
          <p:cNvPicPr>
            <a:picLocks noChangeAspect="1" noChangeArrowheads="1"/>
          </p:cNvPicPr>
          <p:nvPr/>
        </p:nvPicPr>
        <p:blipFill>
          <a:blip r:embed="rId3" cstate="print"/>
          <a:srcRect r="20040"/>
          <a:stretch>
            <a:fillRect/>
          </a:stretch>
        </p:blipFill>
        <p:spPr bwMode="auto">
          <a:xfrm>
            <a:off x="5796136" y="3284984"/>
            <a:ext cx="2772268" cy="18002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Ventajas medioambientales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5365224" cy="5274912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es-ES_tradnl" u="sng" dirty="0" smtClean="0"/>
              <a:t>Esparto.</a:t>
            </a:r>
          </a:p>
          <a:p>
            <a:pPr algn="just">
              <a:lnSpc>
                <a:spcPct val="170000"/>
              </a:lnSpc>
            </a:pPr>
            <a:r>
              <a:rPr lang="es-ES_tradnl" dirty="0" smtClean="0"/>
              <a:t>Es la </a:t>
            </a:r>
            <a:r>
              <a:rPr lang="es-ES_tradnl" b="1" dirty="0" smtClean="0"/>
              <a:t>primera barrera </a:t>
            </a:r>
            <a:r>
              <a:rPr lang="es-ES_tradnl" dirty="0" smtClean="0"/>
              <a:t>clara en la lucha contra la</a:t>
            </a:r>
            <a:r>
              <a:rPr lang="es-ES_tradnl" b="1" dirty="0" smtClean="0"/>
              <a:t> desertización</a:t>
            </a:r>
            <a:r>
              <a:rPr lang="es-ES_tradnl" dirty="0" smtClean="0"/>
              <a:t>.</a:t>
            </a:r>
          </a:p>
          <a:p>
            <a:pPr algn="just">
              <a:lnSpc>
                <a:spcPct val="170000"/>
              </a:lnSpc>
            </a:pPr>
            <a:r>
              <a:rPr lang="es-ES_tradnl" b="1" dirty="0" smtClean="0"/>
              <a:t>Evita la pérdida de suelo </a:t>
            </a:r>
            <a:r>
              <a:rPr lang="es-ES_tradnl" dirty="0" smtClean="0"/>
              <a:t>y fenómenos de inestabilidad locales.</a:t>
            </a:r>
          </a:p>
          <a:p>
            <a:pPr algn="just">
              <a:lnSpc>
                <a:spcPct val="170000"/>
              </a:lnSpc>
            </a:pPr>
            <a:r>
              <a:rPr lang="es-ES_tradnl" dirty="0" smtClean="0"/>
              <a:t>Es clave en el </a:t>
            </a:r>
            <a:r>
              <a:rPr lang="es-ES_tradnl" b="1" dirty="0" smtClean="0"/>
              <a:t>equilibrio del ecosistema </a:t>
            </a:r>
            <a:r>
              <a:rPr lang="es-ES_tradnl" dirty="0" smtClean="0"/>
              <a:t>para la supervivencia de otras plantas y fauna.</a:t>
            </a:r>
          </a:p>
          <a:p>
            <a:pPr algn="just">
              <a:lnSpc>
                <a:spcPct val="170000"/>
              </a:lnSpc>
              <a:buNone/>
            </a:pPr>
            <a:r>
              <a:rPr lang="es-ES_tradnl" u="sng" dirty="0" smtClean="0"/>
              <a:t>Cáñamo.</a:t>
            </a:r>
          </a:p>
          <a:p>
            <a:pPr algn="just">
              <a:lnSpc>
                <a:spcPct val="170000"/>
              </a:lnSpc>
              <a:buFont typeface="Arial" pitchFamily="34" charset="0"/>
              <a:buChar char="•"/>
            </a:pPr>
            <a:r>
              <a:rPr lang="es-ES_tradnl" dirty="0" smtClean="0"/>
              <a:t>Es la </a:t>
            </a:r>
            <a:r>
              <a:rPr lang="es-ES_tradnl" b="1" dirty="0" smtClean="0"/>
              <a:t>planta más eficiente en la síntesis de CO2</a:t>
            </a:r>
            <a:r>
              <a:rPr lang="es-ES_tradnl" dirty="0" smtClean="0"/>
              <a:t>. Una hectárea absorbe el equivalente a 5 hectáreas de árboles, (47 t/año). (Calentamiento global).</a:t>
            </a:r>
          </a:p>
          <a:p>
            <a:pPr algn="just">
              <a:lnSpc>
                <a:spcPct val="170000"/>
              </a:lnSpc>
              <a:buFont typeface="Arial" pitchFamily="34" charset="0"/>
              <a:buChar char="•"/>
            </a:pPr>
            <a:r>
              <a:rPr lang="es-ES_tradnl" dirty="0" smtClean="0"/>
              <a:t>Una tonelada de papel de cáñamo salva 15 árboles maduros, (más de 40 años).</a:t>
            </a:r>
          </a:p>
          <a:p>
            <a:pPr algn="just">
              <a:lnSpc>
                <a:spcPct val="170000"/>
              </a:lnSpc>
              <a:buFont typeface="Arial" pitchFamily="34" charset="0"/>
              <a:buChar char="•"/>
            </a:pPr>
            <a:r>
              <a:rPr lang="es-ES_tradnl" dirty="0" smtClean="0"/>
              <a:t>Es </a:t>
            </a:r>
            <a:r>
              <a:rPr lang="es-ES_tradnl" b="1" dirty="0" smtClean="0"/>
              <a:t>refractario de plagas </a:t>
            </a:r>
            <a:r>
              <a:rPr lang="es-ES_tradnl" dirty="0" smtClean="0"/>
              <a:t>y no necesita pesticidas ni herbicidas.</a:t>
            </a:r>
            <a:endParaRPr lang="es-ES" dirty="0"/>
          </a:p>
        </p:txBody>
      </p:sp>
      <p:pic>
        <p:nvPicPr>
          <p:cNvPr id="321538" name="Picture 2" descr="http://elblogverde.com/wp-content/uploads/2013/02/calentamiento-global.jpg"/>
          <p:cNvPicPr>
            <a:picLocks noChangeAspect="1" noChangeArrowheads="1"/>
          </p:cNvPicPr>
          <p:nvPr/>
        </p:nvPicPr>
        <p:blipFill>
          <a:blip r:embed="rId2" cstate="print"/>
          <a:srcRect l="25168" r="20401"/>
          <a:stretch>
            <a:fillRect/>
          </a:stretch>
        </p:blipFill>
        <p:spPr bwMode="auto">
          <a:xfrm>
            <a:off x="5940152" y="620688"/>
            <a:ext cx="2592288" cy="47625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183880" cy="445800"/>
          </a:xfrm>
        </p:spPr>
        <p:txBody>
          <a:bodyPr>
            <a:normAutofit fontScale="90000"/>
          </a:bodyPr>
          <a:lstStyle/>
          <a:p>
            <a:r>
              <a:rPr lang="es-ES_tradnl" sz="2800" dirty="0" smtClean="0"/>
              <a:t>Retrospectiva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4005064"/>
            <a:ext cx="8064896" cy="187220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buFontTx/>
              <a:buChar char="-"/>
            </a:pPr>
            <a:r>
              <a:rPr lang="es-ES_tradnl" dirty="0" smtClean="0"/>
              <a:t>Los </a:t>
            </a:r>
            <a:r>
              <a:rPr lang="es-ES_tradnl" b="1" dirty="0" smtClean="0"/>
              <a:t>fenicios</a:t>
            </a:r>
            <a:r>
              <a:rPr lang="es-ES_tradnl" dirty="0" smtClean="0"/>
              <a:t> hacían un uso intensivo y comercialización del esparto.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s-ES_tradnl" dirty="0" smtClean="0"/>
              <a:t>El cáñamo es </a:t>
            </a:r>
            <a:r>
              <a:rPr lang="es-ES_tradnl" u="sng" dirty="0" smtClean="0"/>
              <a:t>crucial en la cordelería de navíos en el siglo XVI</a:t>
            </a:r>
            <a:r>
              <a:rPr lang="es-ES_tradnl" dirty="0" smtClean="0"/>
              <a:t>. Primera planta llevada por Cristóbal Colón a América.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s-ES_tradnl" b="1" dirty="0" smtClean="0"/>
              <a:t>Gran presencia </a:t>
            </a:r>
            <a:r>
              <a:rPr lang="es-ES_tradnl" dirty="0" smtClean="0"/>
              <a:t>de ambas fibras a lo largo de la historia.</a:t>
            </a:r>
            <a:endParaRPr lang="es-ES" dirty="0"/>
          </a:p>
        </p:txBody>
      </p:sp>
      <p:pic>
        <p:nvPicPr>
          <p:cNvPr id="289794" name="Picture 2" descr="http://domusapientiae.files.wordpress.com/2011/10/131846146375121-3colhdn.jpg?w=6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64896" cy="352839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Interés del proyecto.</a:t>
            </a:r>
            <a:endParaRPr lang="es-ES" sz="2800" dirty="0"/>
          </a:p>
        </p:txBody>
      </p:sp>
      <p:pic>
        <p:nvPicPr>
          <p:cNvPr id="5" name="4 Marcador de contenido" descr="mapa paises participant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3" y="548680"/>
            <a:ext cx="8163343" cy="4824536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Interés del proyecto.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74912"/>
          </a:xfrm>
        </p:spPr>
        <p:txBody>
          <a:bodyPr>
            <a:normAutofit fontScale="62500" lnSpcReduction="20000"/>
          </a:bodyPr>
          <a:lstStyle/>
          <a:p>
            <a:r>
              <a:rPr lang="es-ES_tradnl" b="1" dirty="0" smtClean="0"/>
              <a:t>28</a:t>
            </a:r>
            <a:r>
              <a:rPr lang="es-ES_tradnl" dirty="0" smtClean="0"/>
              <a:t> organismos de</a:t>
            </a:r>
            <a:r>
              <a:rPr lang="es-ES_tradnl" b="1" dirty="0" smtClean="0"/>
              <a:t> 12 </a:t>
            </a:r>
            <a:r>
              <a:rPr lang="es-ES_tradnl" dirty="0" smtClean="0"/>
              <a:t>países diferentes.</a:t>
            </a:r>
          </a:p>
          <a:p>
            <a:pPr>
              <a:buNone/>
            </a:pPr>
            <a:endParaRPr lang="es-ES_tradnl" dirty="0" smtClean="0"/>
          </a:p>
          <a:p>
            <a:pPr lvl="1"/>
            <a:r>
              <a:rPr lang="es-ES_tradnl" b="1" dirty="0" smtClean="0"/>
              <a:t>España</a:t>
            </a:r>
            <a:r>
              <a:rPr lang="es-ES_tradnl" dirty="0" smtClean="0"/>
              <a:t>: FCC Industrial, Diputación de Granada, </a:t>
            </a:r>
            <a:r>
              <a:rPr lang="es-ES_tradnl" dirty="0" err="1" smtClean="0"/>
              <a:t>Tecnalia</a:t>
            </a:r>
            <a:r>
              <a:rPr lang="es-ES_tradnl" dirty="0" smtClean="0"/>
              <a:t>, CSIC, </a:t>
            </a:r>
            <a:r>
              <a:rPr lang="es-ES_tradnl" dirty="0" err="1" smtClean="0"/>
              <a:t>Celsur</a:t>
            </a:r>
            <a:r>
              <a:rPr lang="es-ES_tradnl" dirty="0" smtClean="0"/>
              <a:t>, HT </a:t>
            </a:r>
            <a:r>
              <a:rPr lang="es-ES_tradnl" dirty="0" err="1" smtClean="0"/>
              <a:t>Masterbatch</a:t>
            </a:r>
            <a:r>
              <a:rPr lang="es-ES_tradnl" dirty="0" smtClean="0"/>
              <a:t>, ACTISA, MP Vílchez, </a:t>
            </a:r>
            <a:r>
              <a:rPr lang="es-ES_tradnl" dirty="0" err="1" smtClean="0"/>
              <a:t>Vatia</a:t>
            </a:r>
            <a:r>
              <a:rPr lang="es-ES_tradnl" dirty="0" smtClean="0"/>
              <a:t>, Universidad de Granada, </a:t>
            </a:r>
            <a:r>
              <a:rPr lang="es-ES_tradnl" dirty="0" err="1" smtClean="0"/>
              <a:t>Andaltec</a:t>
            </a:r>
            <a:r>
              <a:rPr lang="es-ES_tradnl" dirty="0" smtClean="0"/>
              <a:t>, IK4-Cidetec.</a:t>
            </a:r>
          </a:p>
          <a:p>
            <a:pPr lvl="1"/>
            <a:r>
              <a:rPr lang="es-ES_tradnl" b="1" dirty="0" smtClean="0"/>
              <a:t>Italia</a:t>
            </a:r>
            <a:r>
              <a:rPr lang="es-ES_tradnl" dirty="0" smtClean="0"/>
              <a:t>: </a:t>
            </a:r>
            <a:r>
              <a:rPr lang="es-ES_tradnl" dirty="0" err="1" smtClean="0"/>
              <a:t>Envipark</a:t>
            </a:r>
            <a:r>
              <a:rPr lang="es-ES_tradnl" dirty="0" smtClean="0"/>
              <a:t>, Universidad de Bolonia, Universidad de Módena, Artes.</a:t>
            </a:r>
          </a:p>
          <a:p>
            <a:pPr lvl="1"/>
            <a:r>
              <a:rPr lang="es-ES_tradnl" b="1" dirty="0" smtClean="0"/>
              <a:t>Francia</a:t>
            </a:r>
            <a:r>
              <a:rPr lang="es-ES_tradnl" dirty="0" smtClean="0"/>
              <a:t>: </a:t>
            </a:r>
            <a:r>
              <a:rPr lang="es-ES_tradnl" dirty="0" err="1" smtClean="0"/>
              <a:t>Cerib</a:t>
            </a:r>
            <a:r>
              <a:rPr lang="es-ES_tradnl" dirty="0" smtClean="0"/>
              <a:t>, </a:t>
            </a:r>
            <a:r>
              <a:rPr lang="es-ES_tradnl" dirty="0" err="1" smtClean="0"/>
              <a:t>Nobatek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/>
              <a:t>República Checa</a:t>
            </a:r>
            <a:r>
              <a:rPr lang="es-ES_tradnl" dirty="0" smtClean="0"/>
              <a:t>: Universidad West Bohemia.</a:t>
            </a:r>
          </a:p>
          <a:p>
            <a:pPr lvl="1"/>
            <a:r>
              <a:rPr lang="es-ES_tradnl" b="1" dirty="0" smtClean="0"/>
              <a:t>Turquía</a:t>
            </a:r>
            <a:r>
              <a:rPr lang="es-ES_tradnl" dirty="0" smtClean="0"/>
              <a:t>: Universidad </a:t>
            </a:r>
            <a:r>
              <a:rPr lang="es-ES_tradnl" dirty="0" err="1" smtClean="0"/>
              <a:t>Ege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/>
              <a:t>Alemania</a:t>
            </a:r>
            <a:r>
              <a:rPr lang="es-ES_tradnl" dirty="0" smtClean="0"/>
              <a:t>: Universidad TU </a:t>
            </a:r>
            <a:r>
              <a:rPr lang="es-ES_tradnl" dirty="0" err="1" smtClean="0"/>
              <a:t>Darmstadt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/>
              <a:t>Malta</a:t>
            </a:r>
            <a:r>
              <a:rPr lang="es-ES_tradnl" dirty="0" smtClean="0"/>
              <a:t>: </a:t>
            </a:r>
            <a:r>
              <a:rPr lang="es-ES_tradnl" dirty="0" err="1" smtClean="0"/>
              <a:t>Paragon</a:t>
            </a:r>
            <a:r>
              <a:rPr lang="es-ES_tradnl" dirty="0" smtClean="0"/>
              <a:t> </a:t>
            </a:r>
            <a:r>
              <a:rPr lang="es-ES_tradnl" dirty="0" err="1" smtClean="0"/>
              <a:t>Europe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/>
              <a:t>Rumania</a:t>
            </a:r>
            <a:r>
              <a:rPr lang="es-ES_tradnl" dirty="0" smtClean="0"/>
              <a:t>: </a:t>
            </a:r>
            <a:r>
              <a:rPr lang="es-ES_tradnl" dirty="0" err="1" smtClean="0"/>
              <a:t>Procema</a:t>
            </a:r>
            <a:r>
              <a:rPr lang="es-ES_tradnl" dirty="0" smtClean="0"/>
              <a:t> </a:t>
            </a:r>
            <a:r>
              <a:rPr lang="es-ES_tradnl" dirty="0" err="1" smtClean="0"/>
              <a:t>Cercertara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/>
              <a:t>Letonia</a:t>
            </a:r>
            <a:r>
              <a:rPr lang="es-ES_tradnl" dirty="0" smtClean="0"/>
              <a:t>: Universidad de Riga.</a:t>
            </a:r>
          </a:p>
          <a:p>
            <a:pPr lvl="1"/>
            <a:r>
              <a:rPr lang="es-ES_tradnl" b="1" dirty="0" smtClean="0"/>
              <a:t>Hungría</a:t>
            </a:r>
            <a:r>
              <a:rPr lang="es-ES_tradnl" dirty="0" smtClean="0"/>
              <a:t>: </a:t>
            </a:r>
            <a:r>
              <a:rPr lang="es-ES_tradnl" dirty="0" err="1" smtClean="0"/>
              <a:t>Bay</a:t>
            </a:r>
            <a:r>
              <a:rPr lang="es-ES_tradnl" dirty="0" smtClean="0"/>
              <a:t> </a:t>
            </a:r>
            <a:r>
              <a:rPr lang="es-ES_tradnl" dirty="0" err="1" smtClean="0"/>
              <a:t>Zoltán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/>
              <a:t>Grecia</a:t>
            </a:r>
            <a:r>
              <a:rPr lang="es-ES_tradnl" dirty="0" smtClean="0"/>
              <a:t>: B&amp;T, </a:t>
            </a:r>
            <a:r>
              <a:rPr lang="es-ES_tradnl" dirty="0" err="1" smtClean="0"/>
              <a:t>Aeiplous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/>
              <a:t>Reino Unido</a:t>
            </a:r>
            <a:r>
              <a:rPr lang="es-ES_tradnl" dirty="0" smtClean="0"/>
              <a:t>: </a:t>
            </a:r>
            <a:r>
              <a:rPr lang="es-ES_tradnl" dirty="0" err="1" smtClean="0"/>
              <a:t>Valueform</a:t>
            </a:r>
            <a:r>
              <a:rPr lang="es-ES_tradnl" dirty="0" smtClean="0"/>
              <a:t>.</a:t>
            </a:r>
          </a:p>
          <a:p>
            <a:pPr lvl="1"/>
            <a:endParaRPr lang="es-ES_tradnl" dirty="0" smtClean="0"/>
          </a:p>
          <a:p>
            <a:r>
              <a:rPr lang="es-ES_tradnl" dirty="0" smtClean="0"/>
              <a:t>Además </a:t>
            </a:r>
            <a:r>
              <a:rPr lang="es-ES_tradnl" b="1" dirty="0" smtClean="0"/>
              <a:t>otros 22 organismos </a:t>
            </a:r>
            <a:r>
              <a:rPr lang="es-ES_tradnl" dirty="0" smtClean="0"/>
              <a:t>pidieron su adhesión. Entre estos organismos algunos pertenecían a países no incluidos en la relación anterior: Eslovenia, Finlandia, Ecuador, Polonia.</a:t>
            </a:r>
          </a:p>
          <a:p>
            <a:pPr lvl="1"/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Interés del proyecto</a:t>
            </a:r>
            <a:endParaRPr lang="es-ES" sz="2800" dirty="0"/>
          </a:p>
        </p:txBody>
      </p:sp>
      <p:pic>
        <p:nvPicPr>
          <p:cNvPr id="4" name="3 Marcador de contenido" descr="PORTADA_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3110" b="15306"/>
          <a:stretch>
            <a:fillRect/>
          </a:stretch>
        </p:blipFill>
        <p:spPr>
          <a:xfrm>
            <a:off x="683568" y="620688"/>
            <a:ext cx="6624736" cy="4833814"/>
          </a:xfrm>
        </p:spPr>
      </p:pic>
      <p:pic>
        <p:nvPicPr>
          <p:cNvPr id="5" name="Picture 1" descr="Macintosh HD:Users:leeglasby:Documents:Client Currents:spargo:BBI PPP:Logos:BBI-PPP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908720"/>
            <a:ext cx="1008112" cy="569371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r="68671"/>
          <a:stretch>
            <a:fillRect/>
          </a:stretch>
        </p:blipFill>
        <p:spPr bwMode="auto">
          <a:xfrm>
            <a:off x="7452320" y="1772816"/>
            <a:ext cx="1224136" cy="84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Algunos datos de interés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338808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es-ES_tradnl" sz="2600" dirty="0" smtClean="0"/>
              <a:t>El proyecto moviliza algo más de </a:t>
            </a:r>
            <a:r>
              <a:rPr lang="es-ES_tradnl" sz="2600" b="1" dirty="0" smtClean="0"/>
              <a:t>27 M€ de inversión.</a:t>
            </a:r>
          </a:p>
          <a:p>
            <a:pPr algn="just">
              <a:lnSpc>
                <a:spcPct val="170000"/>
              </a:lnSpc>
            </a:pPr>
            <a:r>
              <a:rPr lang="es-ES_tradnl" sz="2600" dirty="0" smtClean="0"/>
              <a:t>El plazo de ejecución es de </a:t>
            </a:r>
            <a:r>
              <a:rPr lang="es-ES_tradnl" sz="2600" b="1" dirty="0" smtClean="0"/>
              <a:t>4 años.</a:t>
            </a:r>
          </a:p>
          <a:p>
            <a:pPr algn="just">
              <a:lnSpc>
                <a:spcPct val="170000"/>
              </a:lnSpc>
            </a:pPr>
            <a:r>
              <a:rPr lang="es-ES_tradnl" sz="2600" dirty="0" smtClean="0"/>
              <a:t>El último año incide en la </a:t>
            </a:r>
            <a:r>
              <a:rPr lang="es-ES_tradnl" sz="2600" i="1" dirty="0" smtClean="0"/>
              <a:t>diseminación de los resultados </a:t>
            </a:r>
            <a:r>
              <a:rPr lang="es-ES_tradnl" sz="2600" dirty="0" smtClean="0"/>
              <a:t>y en la </a:t>
            </a:r>
            <a:r>
              <a:rPr lang="es-ES_tradnl" sz="2600" i="1" dirty="0" smtClean="0"/>
              <a:t>puesta en marcha de las correspondientes líneas de negocio.</a:t>
            </a:r>
          </a:p>
          <a:p>
            <a:pPr algn="just">
              <a:lnSpc>
                <a:spcPct val="170000"/>
              </a:lnSpc>
            </a:pPr>
            <a:r>
              <a:rPr lang="es-ES_tradnl" sz="2600" dirty="0" smtClean="0"/>
              <a:t>Se incluye la construcción de una </a:t>
            </a:r>
            <a:r>
              <a:rPr lang="es-ES_tradnl" sz="2600" b="1" dirty="0" smtClean="0"/>
              <a:t>planta de </a:t>
            </a:r>
            <a:r>
              <a:rPr lang="es-ES_tradnl" sz="2600" b="1" dirty="0" err="1" smtClean="0"/>
              <a:t>pretratamiento</a:t>
            </a:r>
            <a:r>
              <a:rPr lang="es-ES_tradnl" sz="2600" b="1" dirty="0" smtClean="0"/>
              <a:t> </a:t>
            </a:r>
            <a:r>
              <a:rPr lang="es-ES_tradnl" sz="2600" dirty="0" smtClean="0"/>
              <a:t>así como un </a:t>
            </a:r>
            <a:r>
              <a:rPr lang="es-ES_tradnl" sz="2600" b="1" dirty="0" smtClean="0"/>
              <a:t>centro para acogida de emprendedores que hagan uso del </a:t>
            </a:r>
            <a:r>
              <a:rPr lang="es-ES_tradnl" sz="2600" b="1" dirty="0" err="1" smtClean="0"/>
              <a:t>know-how</a:t>
            </a:r>
            <a:r>
              <a:rPr lang="es-ES_tradnl" sz="2600" b="1" dirty="0" smtClean="0"/>
              <a:t> generado en la Provincia de Granada</a:t>
            </a:r>
            <a:r>
              <a:rPr lang="es-ES_tradnl" sz="2600" dirty="0" smtClean="0"/>
              <a:t>, inversión que acometerá </a:t>
            </a:r>
            <a:r>
              <a:rPr lang="es-ES_tradnl" sz="2600" i="1" dirty="0" smtClean="0"/>
              <a:t>Diputación de Granada</a:t>
            </a:r>
            <a:r>
              <a:rPr lang="es-ES_tradnl" sz="2600" dirty="0" smtClean="0"/>
              <a:t>. Este centro se construirá con los nuevos materiales desarrollados y se pretende que sea un </a:t>
            </a:r>
            <a:r>
              <a:rPr lang="es-ES_tradnl" sz="2600" b="1" dirty="0" smtClean="0"/>
              <a:t>referente</a:t>
            </a:r>
            <a:r>
              <a:rPr lang="es-ES_tradnl" sz="2600" dirty="0" smtClean="0"/>
              <a:t> para los desarrollo llevados a cabo en el Proyecto </a:t>
            </a:r>
            <a:r>
              <a:rPr lang="es-ES_tradnl" sz="2600" dirty="0" err="1" smtClean="0"/>
              <a:t>Finaiconst</a:t>
            </a:r>
            <a:r>
              <a:rPr lang="es-ES_tradnl" sz="2600" dirty="0" smtClean="0"/>
              <a:t>.</a:t>
            </a:r>
          </a:p>
          <a:p>
            <a:endParaRPr lang="es-ES" dirty="0"/>
          </a:p>
        </p:txBody>
      </p:sp>
      <p:pic>
        <p:nvPicPr>
          <p:cNvPr id="324610" name="Picture 2" descr="https://encrypted-tbn3.gstatic.com/images?q=tbn:ANd9GcSb5SnDEfwW5w7KMpKV1R_LyJaQCJE7qolmdlOfRNoTMagGHFl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9342" y="4725144"/>
            <a:ext cx="2146654" cy="108012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GRACIAS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404664"/>
            <a:ext cx="7813496" cy="31683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400" i="1" dirty="0" smtClean="0"/>
              <a:t>"Comprendí que la ingeniería aplicada a la biología podría cambiar el mundo, y comprobé que la formación multidisciplinar es necesaria para el futuro de la biotecnología“ Robert Nicol, director de Operaciones de Secuenciación Genética y Desarrollo Tecnológico en el </a:t>
            </a:r>
            <a:r>
              <a:rPr lang="es-ES" sz="1400" i="1" dirty="0" err="1" smtClean="0"/>
              <a:t>Broad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Institute</a:t>
            </a:r>
            <a:r>
              <a:rPr lang="es-ES" sz="1400" i="1" dirty="0" smtClean="0"/>
              <a:t> del MIT y la Universidad de Harvard.</a:t>
            </a:r>
          </a:p>
          <a:p>
            <a:pPr marL="0" indent="0" algn="just">
              <a:buNone/>
            </a:pPr>
            <a:endParaRPr lang="es-ES" sz="1400" i="1" dirty="0" smtClean="0"/>
          </a:p>
          <a:p>
            <a:pPr marL="0" indent="0" algn="just">
              <a:buNone/>
            </a:pPr>
            <a:r>
              <a:rPr lang="es-ES" sz="1400" i="1" dirty="0" smtClean="0"/>
              <a:t>“Hay un principio universal sobre la agricultura, nada debe ser hecho demasiado tarde, las cosas deben hacerse a su debido momento, las oportunidades perdidas nunca se recuperan.” Plinio El Viejo</a:t>
            </a:r>
          </a:p>
          <a:p>
            <a:pPr marL="0" indent="0" algn="just">
              <a:buNone/>
            </a:pPr>
            <a:endParaRPr lang="es-ES" sz="1400" i="1" dirty="0" smtClean="0"/>
          </a:p>
          <a:p>
            <a:pPr marL="0" indent="0" algn="just">
              <a:buNone/>
            </a:pPr>
            <a:r>
              <a:rPr lang="es-ES" sz="1400" i="1" dirty="0" smtClean="0"/>
              <a:t>"El ADN, por ejemplo, es el mejor medio de almacenaje que se ha inventado jamás: si lo transcribiéramos al sistema binario ocuparía relativamente poco espacio frente a otros sistemas de datos artificiales",  "Además, la naturaleza usa un puñado de polímeros, celulosa, azúcar y ácido </a:t>
            </a:r>
            <a:r>
              <a:rPr lang="es-ES" sz="1400" i="1" dirty="0" err="1" smtClean="0"/>
              <a:t>nucleico</a:t>
            </a:r>
            <a:r>
              <a:rPr lang="es-ES" sz="1400" i="1" dirty="0" smtClean="0"/>
              <a:t> para lo mismo que los humanos usamos miles de materiales diferentes". Tim </a:t>
            </a:r>
            <a:r>
              <a:rPr lang="es-ES" sz="1400" i="1" dirty="0" err="1" smtClean="0"/>
              <a:t>Harper</a:t>
            </a:r>
            <a:r>
              <a:rPr lang="es-ES" sz="1400" i="1" dirty="0" smtClean="0"/>
              <a:t>.</a:t>
            </a:r>
            <a:endParaRPr lang="es-ES_tradnl" sz="1400" i="1" dirty="0" smtClean="0"/>
          </a:p>
          <a:p>
            <a:pPr marL="0" indent="0" algn="just">
              <a:buNone/>
            </a:pPr>
            <a:endParaRPr lang="es-ES_tradnl" sz="1400" i="1" dirty="0" smtClean="0"/>
          </a:p>
          <a:p>
            <a:pPr marL="0" indent="0" algn="just">
              <a:buNone/>
            </a:pPr>
            <a:r>
              <a:rPr lang="es-ES_tradnl" sz="1400" i="1" dirty="0" smtClean="0"/>
              <a:t>“Posiblemente los robots del futuro no sean metálicos, ni hablen de forma discontinua. Tal vez sean orgánicos, con tejidos de alta resistencia, con ramificaciones artificiales sensitivas, y cuyo funcionamiento esté articulado por inteligencia artificial”.</a:t>
            </a:r>
          </a:p>
          <a:p>
            <a:pPr marL="0" indent="0" algn="just">
              <a:buNone/>
            </a:pPr>
            <a:endParaRPr lang="es-ES_tradnl" sz="1400" i="1" dirty="0" smtClean="0"/>
          </a:p>
        </p:txBody>
      </p:sp>
      <p:pic>
        <p:nvPicPr>
          <p:cNvPr id="322562" name="Picture 2" descr="http://theendornotblog.files.wordpress.com/2013/07/robot-trabajador.jpg"/>
          <p:cNvPicPr>
            <a:picLocks noChangeAspect="1" noChangeArrowheads="1"/>
          </p:cNvPicPr>
          <p:nvPr/>
        </p:nvPicPr>
        <p:blipFill>
          <a:blip r:embed="rId2" cstate="print"/>
          <a:srcRect l="45882" b="47864"/>
          <a:stretch>
            <a:fillRect/>
          </a:stretch>
        </p:blipFill>
        <p:spPr bwMode="auto">
          <a:xfrm>
            <a:off x="6084168" y="4797152"/>
            <a:ext cx="2201395" cy="1011750"/>
          </a:xfrm>
          <a:prstGeom prst="rect">
            <a:avLst/>
          </a:prstGeom>
          <a:noFill/>
        </p:spPr>
      </p:pic>
      <p:pic>
        <p:nvPicPr>
          <p:cNvPr id="322564" name="Picture 4" descr="https://encrypted-tbn0.gstatic.com/images?q=tbn:ANd9GcSMykXPgcUoeQW2lgH_SeojB5BFvwbV8VFiJVLjuRkgq4x1QcIM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97152"/>
            <a:ext cx="1296144" cy="97964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661824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Retrospectiva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96968" name="Picture 8" descr="http://www.regmurcia.com/servlet/integra.servlets.Imagenes?METHOD=VERIMAGEN_27355&amp;nombre=Esparto_-_Majadores_de_esparto_res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92888" cy="4032448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611560" y="465313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Máxima producción de esparto en los años 50 </a:t>
            </a:r>
            <a:r>
              <a:rPr lang="es-ES_tradnl" sz="1600" b="1" dirty="0" smtClean="0"/>
              <a:t>124,8 </a:t>
            </a:r>
            <a:r>
              <a:rPr lang="es-ES_tradnl" sz="1600" b="1" dirty="0" err="1" smtClean="0"/>
              <a:t>kt</a:t>
            </a:r>
            <a:r>
              <a:rPr lang="es-ES_tradnl" sz="1600" dirty="0" smtClean="0"/>
              <a:t>. En 1990 2,57 </a:t>
            </a:r>
            <a:r>
              <a:rPr lang="es-ES_tradnl" sz="1600" dirty="0" err="1" smtClean="0"/>
              <a:t>kt</a:t>
            </a:r>
            <a:r>
              <a:rPr lang="es-ES_tradnl" sz="1600" dirty="0" smtClean="0"/>
              <a:t>. Hoy día </a:t>
            </a:r>
            <a:r>
              <a:rPr lang="es-ES_tradnl" sz="1600" b="1" dirty="0" smtClean="0"/>
              <a:t>0,2 </a:t>
            </a:r>
            <a:r>
              <a:rPr lang="es-ES_tradnl" sz="1600" b="1" dirty="0" err="1" smtClean="0"/>
              <a:t>kt</a:t>
            </a:r>
            <a:r>
              <a:rPr lang="es-ES_tradnl" sz="1600" dirty="0" smtClean="0"/>
              <a:t>.</a:t>
            </a:r>
          </a:p>
          <a:p>
            <a:r>
              <a:rPr lang="es-ES_tradnl" sz="1600" dirty="0" smtClean="0"/>
              <a:t>En la década de los 60 había </a:t>
            </a:r>
            <a:r>
              <a:rPr lang="es-ES_tradnl" sz="1600" b="1" dirty="0" smtClean="0"/>
              <a:t>700.000</a:t>
            </a:r>
            <a:r>
              <a:rPr lang="es-ES_tradnl" sz="1600" dirty="0" smtClean="0"/>
              <a:t> ha de esparto. Hoy </a:t>
            </a:r>
            <a:r>
              <a:rPr lang="es-ES_tradnl" sz="1600" b="1" dirty="0" smtClean="0"/>
              <a:t>400.000.</a:t>
            </a:r>
            <a:endParaRPr lang="es-ES" sz="16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183880" cy="517808"/>
          </a:xfrm>
        </p:spPr>
        <p:txBody>
          <a:bodyPr>
            <a:normAutofit fontScale="90000"/>
          </a:bodyPr>
          <a:lstStyle/>
          <a:p>
            <a:r>
              <a:rPr lang="es-ES_tradnl" sz="2800" dirty="0" smtClean="0"/>
              <a:t>Retrospectiva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3140968"/>
            <a:ext cx="8183880" cy="2304256"/>
          </a:xfrm>
        </p:spPr>
        <p:txBody>
          <a:bodyPr>
            <a:normAutofit lnSpcReduction="10000"/>
          </a:bodyPr>
          <a:lstStyle/>
          <a:p>
            <a:pPr marL="3175" indent="-3175">
              <a:lnSpc>
                <a:spcPct val="150000"/>
              </a:lnSpc>
              <a:buNone/>
            </a:pPr>
            <a:r>
              <a:rPr lang="es-ES_tradnl" sz="1600" dirty="0" smtClean="0"/>
              <a:t>Gran relevancia en la economía rural de los </a:t>
            </a:r>
            <a:r>
              <a:rPr lang="es-ES_tradnl" sz="1600" u="sng" dirty="0" smtClean="0"/>
              <a:t>años de posguerra.</a:t>
            </a:r>
          </a:p>
          <a:p>
            <a:pPr marL="3175" indent="-3175">
              <a:lnSpc>
                <a:spcPct val="150000"/>
              </a:lnSpc>
              <a:buNone/>
            </a:pPr>
            <a:r>
              <a:rPr lang="es-ES_tradnl" sz="1600" dirty="0" smtClean="0"/>
              <a:t>Permite el </a:t>
            </a:r>
            <a:r>
              <a:rPr lang="es-ES_tradnl" sz="1600" b="1" dirty="0" smtClean="0"/>
              <a:t>mantenimiento del empleo y la economía </a:t>
            </a:r>
            <a:r>
              <a:rPr lang="es-ES_tradnl" sz="1600" dirty="0" smtClean="0"/>
              <a:t>de numerosos pueblos.</a:t>
            </a:r>
          </a:p>
          <a:p>
            <a:pPr marL="3175" indent="-3175">
              <a:lnSpc>
                <a:spcPct val="150000"/>
              </a:lnSpc>
              <a:buNone/>
            </a:pPr>
            <a:r>
              <a:rPr lang="es-ES_tradnl" sz="1600" dirty="0" smtClean="0"/>
              <a:t>Su </a:t>
            </a:r>
            <a:r>
              <a:rPr lang="es-ES_tradnl" sz="1600" b="1" dirty="0" smtClean="0"/>
              <a:t>declive</a:t>
            </a:r>
            <a:r>
              <a:rPr lang="es-ES_tradnl" sz="1600" dirty="0" smtClean="0"/>
              <a:t> empieza en los años sesenta con el desarrollo de la </a:t>
            </a:r>
            <a:r>
              <a:rPr lang="es-ES_tradnl" sz="1600" b="1" dirty="0" smtClean="0"/>
              <a:t>fibra sintética.</a:t>
            </a:r>
          </a:p>
          <a:p>
            <a:pPr marL="3175" indent="-3175">
              <a:lnSpc>
                <a:spcPct val="150000"/>
              </a:lnSpc>
              <a:buNone/>
            </a:pPr>
            <a:r>
              <a:rPr lang="es-ES_tradnl" sz="1600" dirty="0" smtClean="0"/>
              <a:t>Su </a:t>
            </a:r>
            <a:r>
              <a:rPr lang="es-ES_tradnl" sz="1600" dirty="0" err="1" smtClean="0"/>
              <a:t>abondono</a:t>
            </a:r>
            <a:r>
              <a:rPr lang="es-ES_tradnl" sz="1600" dirty="0" smtClean="0"/>
              <a:t> fuerza a la </a:t>
            </a:r>
            <a:r>
              <a:rPr lang="es-ES_tradnl" sz="1600" u="sng" dirty="0" smtClean="0"/>
              <a:t>emigración</a:t>
            </a:r>
            <a:r>
              <a:rPr lang="es-ES_tradnl" sz="1600" dirty="0" smtClean="0"/>
              <a:t> a numerosos españoles.</a:t>
            </a:r>
            <a:endParaRPr lang="es-ES" sz="1600" dirty="0"/>
          </a:p>
        </p:txBody>
      </p:sp>
      <p:pic>
        <p:nvPicPr>
          <p:cNvPr id="297986" name="Picture 2" descr="Trabajadoras en los mazos de machacar esp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1447800" cy="2448272"/>
          </a:xfrm>
          <a:prstGeom prst="rect">
            <a:avLst/>
          </a:prstGeom>
          <a:noFill/>
        </p:spPr>
      </p:pic>
      <p:pic>
        <p:nvPicPr>
          <p:cNvPr id="297988" name="Picture 4" descr="Escena de exhibición de hilado de esparto"/>
          <p:cNvPicPr>
            <a:picLocks noChangeAspect="1" noChangeArrowheads="1"/>
          </p:cNvPicPr>
          <p:nvPr/>
        </p:nvPicPr>
        <p:blipFill>
          <a:blip r:embed="rId3" cstate="print"/>
          <a:srcRect l="6122" r="10204"/>
          <a:stretch>
            <a:fillRect/>
          </a:stretch>
        </p:blipFill>
        <p:spPr bwMode="auto">
          <a:xfrm>
            <a:off x="2051720" y="620688"/>
            <a:ext cx="2952328" cy="2448272"/>
          </a:xfrm>
          <a:prstGeom prst="rect">
            <a:avLst/>
          </a:prstGeom>
          <a:noFill/>
        </p:spPr>
      </p:pic>
      <p:pic>
        <p:nvPicPr>
          <p:cNvPr id="297990" name="Picture 6" descr="Escena de exhibición de hilado de espar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620688"/>
            <a:ext cx="3528392" cy="244827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Una nueva perspectiva para la fibra natural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058888"/>
          </a:xfrm>
        </p:spPr>
        <p:txBody>
          <a:bodyPr>
            <a:normAutofit fontScale="32500" lnSpcReduction="20000"/>
          </a:bodyPr>
          <a:lstStyle/>
          <a:p>
            <a:endParaRPr lang="es-ES_tradnl" dirty="0" smtClean="0"/>
          </a:p>
          <a:p>
            <a:pPr algn="just"/>
            <a:endParaRPr lang="es-ES_tradnl" sz="5900" dirty="0" smtClean="0"/>
          </a:p>
          <a:p>
            <a:pPr algn="just"/>
            <a:r>
              <a:rPr lang="es-ES_tradnl" sz="5000" i="1" dirty="0" smtClean="0"/>
              <a:t>1. Algunas multinacionales de la automoción han incorporado la fibra natural en la fabricación de componentes con </a:t>
            </a:r>
            <a:r>
              <a:rPr lang="es-ES_tradnl" sz="5000" b="1" i="1" dirty="0" err="1" smtClean="0"/>
              <a:t>composites</a:t>
            </a:r>
            <a:r>
              <a:rPr lang="es-ES_tradnl" sz="5000" b="1" i="1" dirty="0" smtClean="0"/>
              <a:t> termoestables.</a:t>
            </a:r>
          </a:p>
          <a:p>
            <a:pPr algn="just"/>
            <a:endParaRPr lang="es-ES_tradnl" sz="5000" i="1" dirty="0" smtClean="0"/>
          </a:p>
          <a:p>
            <a:pPr algn="just"/>
            <a:r>
              <a:rPr lang="es-ES_tradnl" sz="5000" i="1" dirty="0" smtClean="0"/>
              <a:t>2. Diversos centros de investigación analizan su </a:t>
            </a:r>
            <a:r>
              <a:rPr lang="es-ES_tradnl" sz="5000" b="1" i="1" dirty="0" smtClean="0"/>
              <a:t>aplicación a matrices </a:t>
            </a:r>
            <a:r>
              <a:rPr lang="es-ES_tradnl" sz="5000" b="1" i="1" dirty="0" err="1" smtClean="0"/>
              <a:t>cementíticas</a:t>
            </a:r>
            <a:r>
              <a:rPr lang="es-ES_tradnl" sz="5000" i="1" dirty="0" smtClean="0"/>
              <a:t> para mejora de la resistencia a </a:t>
            </a:r>
            <a:r>
              <a:rPr lang="es-ES_tradnl" sz="5000" i="1" dirty="0" err="1" smtClean="0"/>
              <a:t>flexotracción</a:t>
            </a:r>
            <a:r>
              <a:rPr lang="es-ES_tradnl" sz="5000" i="1" dirty="0" smtClean="0"/>
              <a:t> y retracción.</a:t>
            </a:r>
          </a:p>
          <a:p>
            <a:pPr algn="just">
              <a:buNone/>
            </a:pPr>
            <a:endParaRPr lang="es-ES_tradnl" sz="5000" i="1" dirty="0" smtClean="0"/>
          </a:p>
          <a:p>
            <a:pPr algn="just"/>
            <a:r>
              <a:rPr lang="es-ES_tradnl" sz="5000" i="1" dirty="0" smtClean="0"/>
              <a:t>3. Diversos estudios ratifican la viabilidad de su </a:t>
            </a:r>
            <a:r>
              <a:rPr lang="es-ES_tradnl" sz="5000" b="1" i="1" dirty="0" smtClean="0"/>
              <a:t>aplicación a termoplásticos como carga y refuerzo.</a:t>
            </a:r>
          </a:p>
          <a:p>
            <a:pPr algn="just"/>
            <a:endParaRPr lang="es-ES_tradnl" sz="5000" b="1" i="1" dirty="0" smtClean="0"/>
          </a:p>
          <a:p>
            <a:pPr algn="just"/>
            <a:r>
              <a:rPr lang="es-ES_tradnl" sz="5000" b="1" i="1" dirty="0" smtClean="0"/>
              <a:t>4.  La reciente síntesis de nano-fibras de celulosa, (NFC), y nano-celulosa cristalina, (NCC), abre un campo enorme de aplicaciones futuras.</a:t>
            </a:r>
          </a:p>
          <a:p>
            <a:pPr algn="just">
              <a:buNone/>
            </a:pPr>
            <a:endParaRPr lang="es-ES_tradnl" sz="5000" b="1" i="1" dirty="0" smtClean="0"/>
          </a:p>
          <a:p>
            <a:pPr algn="just"/>
            <a:r>
              <a:rPr lang="es-ES_tradnl" sz="5000" i="1" dirty="0" smtClean="0"/>
              <a:t>5. Se demuestran </a:t>
            </a:r>
            <a:r>
              <a:rPr lang="es-ES_tradnl" sz="5000" b="1" i="1" dirty="0" smtClean="0"/>
              <a:t>importantes ventajas medioambientales </a:t>
            </a:r>
            <a:r>
              <a:rPr lang="es-ES_tradnl" sz="5000" i="1" dirty="0" smtClean="0"/>
              <a:t>del cáñamo y del esparto y su efecto favorable en la </a:t>
            </a:r>
            <a:r>
              <a:rPr lang="es-ES_tradnl" sz="5000" b="1" i="1" dirty="0" smtClean="0"/>
              <a:t>lucha contra el cambio climático.</a:t>
            </a:r>
            <a:endParaRPr lang="es-ES_tradnl" sz="5900" b="1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pPr>
              <a:buNone/>
            </a:pPr>
            <a:r>
              <a:rPr lang="es-ES_tradnl" i="1" dirty="0" smtClean="0"/>
              <a:t>	</a:t>
            </a:r>
          </a:p>
          <a:p>
            <a:pPr marL="265113" indent="0">
              <a:buNone/>
            </a:pPr>
            <a:r>
              <a:rPr lang="es-ES_tradnl" i="1" dirty="0" smtClean="0"/>
              <a:t>	</a:t>
            </a:r>
            <a:endParaRPr lang="es-ES_tradnl" sz="2200" i="1" dirty="0" smtClean="0"/>
          </a:p>
          <a:p>
            <a:pPr>
              <a:buNone/>
            </a:pPr>
            <a:endParaRPr lang="es-ES_tradnl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5445224"/>
            <a:ext cx="8183880" cy="589816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Horizonte 2020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5113" indent="-3175">
              <a:buNone/>
            </a:pPr>
            <a:endParaRPr lang="es-ES_tradnl" i="1" dirty="0" smtClean="0"/>
          </a:p>
          <a:p>
            <a:pPr marL="265113" indent="-3175">
              <a:buNone/>
            </a:pPr>
            <a:endParaRPr lang="es-ES_tradnl" i="1" dirty="0" smtClean="0"/>
          </a:p>
          <a:p>
            <a:pPr marL="265113" indent="-3175">
              <a:buNone/>
            </a:pPr>
            <a:endParaRPr lang="es-ES_tradnl" sz="2400" i="1" dirty="0" smtClean="0"/>
          </a:p>
          <a:p>
            <a:pPr marL="265113" indent="-3175">
              <a:buNone/>
            </a:pPr>
            <a:r>
              <a:rPr lang="es-ES_tradnl" sz="2400" i="1" dirty="0" smtClean="0"/>
              <a:t>“El proyecto FINAICONST constituye una oportunidad excepcional para </a:t>
            </a:r>
            <a:r>
              <a:rPr lang="es-ES_tradnl" sz="2400" b="1" i="1" dirty="0" smtClean="0"/>
              <a:t>dinamizar el medio rural </a:t>
            </a:r>
            <a:r>
              <a:rPr lang="es-ES_tradnl" sz="2400" i="1" dirty="0" smtClean="0"/>
              <a:t>y </a:t>
            </a:r>
            <a:r>
              <a:rPr lang="es-ES_tradnl" sz="2400" b="1" i="1" dirty="0" smtClean="0"/>
              <a:t>generar nueva industria </a:t>
            </a:r>
            <a:r>
              <a:rPr lang="es-ES_tradnl" sz="2400" i="1" dirty="0" smtClean="0"/>
              <a:t>con la consiguiente repercusión en la </a:t>
            </a:r>
            <a:r>
              <a:rPr lang="es-ES_tradnl" sz="2400" b="1" i="1" dirty="0" smtClean="0"/>
              <a:t>creación de tejido empresarial y de empleo</a:t>
            </a:r>
            <a:r>
              <a:rPr lang="es-ES_tradnl" sz="2400" i="1" dirty="0" smtClean="0"/>
              <a:t>”.</a:t>
            </a:r>
            <a:endParaRPr lang="es-ES" sz="2400" i="1" dirty="0"/>
          </a:p>
        </p:txBody>
      </p:sp>
      <p:pic>
        <p:nvPicPr>
          <p:cNvPr id="299010" name="Picture 2" descr="https://encrypted-tbn0.gstatic.com/images?q=tbn:ANd9GcQ6Zd7Nje6-0x0O9OwvuULRkGlFqRcJhFiQQ6ac93a9JhcQ33hSy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2657103" cy="1110318"/>
          </a:xfrm>
          <a:prstGeom prst="rect">
            <a:avLst/>
          </a:prstGeom>
          <a:noFill/>
        </p:spPr>
      </p:pic>
      <p:pic>
        <p:nvPicPr>
          <p:cNvPr id="299012" name="Picture 4" descr="http://www.ideal.es/granada/prensa/noticias/201112/08/fotos/9817663.jpg"/>
          <p:cNvPicPr>
            <a:picLocks noChangeAspect="1" noChangeArrowheads="1"/>
          </p:cNvPicPr>
          <p:nvPr/>
        </p:nvPicPr>
        <p:blipFill>
          <a:blip r:embed="rId3" cstate="print"/>
          <a:srcRect r="16841" b="25601"/>
          <a:stretch>
            <a:fillRect/>
          </a:stretch>
        </p:blipFill>
        <p:spPr bwMode="auto">
          <a:xfrm>
            <a:off x="5580112" y="3933056"/>
            <a:ext cx="2520280" cy="18002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¿Por qué fibra de cáñamo y esparto?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14872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70000"/>
              </a:lnSpc>
              <a:buFontTx/>
              <a:buChar char="-"/>
            </a:pPr>
            <a:r>
              <a:rPr lang="es-ES_tradnl" dirty="0" smtClean="0"/>
              <a:t>La fibra de esparto está </a:t>
            </a:r>
            <a:r>
              <a:rPr lang="es-ES_tradnl" b="1" dirty="0" smtClean="0"/>
              <a:t>disponible de forma natural </a:t>
            </a:r>
            <a:r>
              <a:rPr lang="es-ES_tradnl" dirty="0" smtClean="0"/>
              <a:t>y además </a:t>
            </a:r>
            <a:r>
              <a:rPr lang="es-ES_tradnl" b="1" dirty="0" smtClean="0"/>
              <a:t>puede plantarse artificialmente</a:t>
            </a:r>
            <a:r>
              <a:rPr lang="es-ES_tradnl" dirty="0" smtClean="0"/>
              <a:t>.</a:t>
            </a:r>
          </a:p>
          <a:p>
            <a:pPr marL="0" indent="0">
              <a:lnSpc>
                <a:spcPct val="170000"/>
              </a:lnSpc>
              <a:buFontTx/>
              <a:buChar char="-"/>
            </a:pPr>
            <a:r>
              <a:rPr lang="es-ES_tradnl" dirty="0" smtClean="0"/>
              <a:t>La fibra de cáñamo presenta una </a:t>
            </a:r>
            <a:r>
              <a:rPr lang="es-ES_tradnl" b="1" dirty="0" smtClean="0"/>
              <a:t>gran eficiencia con costes mínimos de mantenimiento</a:t>
            </a:r>
            <a:r>
              <a:rPr lang="es-ES_tradnl" dirty="0" smtClean="0"/>
              <a:t> de las plantaciones. La viabilidad de su plantación en zonas con precipitación anual &lt; 700 mm es clave.</a:t>
            </a:r>
          </a:p>
          <a:p>
            <a:pPr marL="0" indent="0">
              <a:lnSpc>
                <a:spcPct val="170000"/>
              </a:lnSpc>
              <a:buFontTx/>
              <a:buChar char="-"/>
            </a:pPr>
            <a:r>
              <a:rPr lang="es-ES_tradnl" dirty="0" smtClean="0"/>
              <a:t>Su </a:t>
            </a:r>
            <a:r>
              <a:rPr lang="es-ES_tradnl" b="1" dirty="0" smtClean="0"/>
              <a:t>explotación en la Provincia de Granada </a:t>
            </a:r>
            <a:r>
              <a:rPr lang="es-ES_tradnl" dirty="0" smtClean="0"/>
              <a:t>puede ser de gran interés futuro.</a:t>
            </a:r>
          </a:p>
          <a:p>
            <a:pPr marL="0" indent="0">
              <a:lnSpc>
                <a:spcPct val="170000"/>
              </a:lnSpc>
              <a:buFontTx/>
              <a:buChar char="-"/>
            </a:pPr>
            <a:r>
              <a:rPr lang="es-ES_tradnl" dirty="0" smtClean="0"/>
              <a:t>La fibra de cáñamo como fibra de gran rigidez, (34-60 </a:t>
            </a:r>
            <a:r>
              <a:rPr lang="es-ES_tradnl" dirty="0" err="1" smtClean="0"/>
              <a:t>Mpa</a:t>
            </a:r>
            <a:r>
              <a:rPr lang="es-ES_tradnl" dirty="0" smtClean="0"/>
              <a:t>), tiene </a:t>
            </a:r>
            <a:r>
              <a:rPr lang="es-ES_tradnl" b="1" dirty="0" smtClean="0"/>
              <a:t>más posibilidades como fibra estructural.</a:t>
            </a:r>
          </a:p>
          <a:p>
            <a:pPr marL="0" indent="0">
              <a:lnSpc>
                <a:spcPct val="170000"/>
              </a:lnSpc>
              <a:buFontTx/>
              <a:buChar char="-"/>
            </a:pPr>
            <a:r>
              <a:rPr lang="es-ES_tradnl" dirty="0" smtClean="0"/>
              <a:t>La fibra de esparto puede aportar interesantes resultados en su </a:t>
            </a:r>
            <a:r>
              <a:rPr lang="es-ES_tradnl" b="1" dirty="0" smtClean="0"/>
              <a:t>empleo en termoplásticos</a:t>
            </a:r>
            <a:r>
              <a:rPr lang="es-ES_tradnl" dirty="0" smtClean="0"/>
              <a:t> o para aplicaciones particulares como por ejemplo </a:t>
            </a:r>
            <a:r>
              <a:rPr lang="es-ES_tradnl" b="1" dirty="0" smtClean="0"/>
              <a:t>fibra anti-retracción </a:t>
            </a:r>
            <a:r>
              <a:rPr lang="es-ES_tradnl" dirty="0" smtClean="0"/>
              <a:t>en hormigones.</a:t>
            </a:r>
          </a:p>
          <a:p>
            <a:pPr>
              <a:buFontTx/>
              <a:buChar char="-"/>
            </a:pPr>
            <a:endParaRPr lang="es-ES_tradnl" dirty="0" smtClean="0"/>
          </a:p>
          <a:p>
            <a:pPr>
              <a:buFontTx/>
              <a:buChar char="-"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mapa_fibr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136904" cy="535069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797152"/>
            <a:ext cx="8183880" cy="105156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Posibilidades futuras</a:t>
            </a:r>
            <a:endParaRPr lang="es-ES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683568" y="1916832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150 km</a:t>
            </a:r>
            <a:r>
              <a:rPr lang="es-ES_tradnl" baseline="30000" dirty="0" smtClean="0"/>
              <a:t>2</a:t>
            </a:r>
            <a:r>
              <a:rPr lang="es-ES_tradnl" dirty="0" smtClean="0"/>
              <a:t> de esparto</a:t>
            </a:r>
          </a:p>
          <a:p>
            <a:r>
              <a:rPr lang="es-ES_tradnl" dirty="0" smtClean="0"/>
              <a:t>Capacidad de unos</a:t>
            </a:r>
          </a:p>
          <a:p>
            <a:r>
              <a:rPr lang="es-ES_tradnl" dirty="0" smtClean="0"/>
              <a:t>10.000 </a:t>
            </a:r>
            <a:r>
              <a:rPr lang="es-ES_tradnl" dirty="0" err="1" smtClean="0"/>
              <a:t>kt</a:t>
            </a:r>
            <a:r>
              <a:rPr lang="es-ES_tradnl" dirty="0" smtClean="0"/>
              <a:t>.</a:t>
            </a:r>
          </a:p>
          <a:p>
            <a:endParaRPr lang="es-ES_tradnl" dirty="0" smtClean="0"/>
          </a:p>
          <a:p>
            <a:r>
              <a:rPr lang="es-ES_tradnl" dirty="0" smtClean="0"/>
              <a:t>Cáñamo hoy día: 100kt. </a:t>
            </a:r>
            <a:endParaRPr lang="es-E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b="31516"/>
          <a:stretch>
            <a:fillRect/>
          </a:stretch>
        </p:blipFill>
        <p:spPr bwMode="auto">
          <a:xfrm>
            <a:off x="5652120" y="6021288"/>
            <a:ext cx="3031482" cy="3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3763</TotalTime>
  <Words>2030</Words>
  <Application>Microsoft Office PowerPoint</Application>
  <PresentationFormat>Presentación en pantalla (4:3)</PresentationFormat>
  <Paragraphs>236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Aspecto</vt:lpstr>
      <vt:lpstr>Los fundamentos técnicos del Proyecto FINAICONST “Natural Fibre for Industry and Construction”</vt:lpstr>
      <vt:lpstr>¿Por qué fibra natural?</vt:lpstr>
      <vt:lpstr>Retrospectiva</vt:lpstr>
      <vt:lpstr>Retrospectiva</vt:lpstr>
      <vt:lpstr>Retrospectiva</vt:lpstr>
      <vt:lpstr>Una nueva perspectiva para la fibra natural</vt:lpstr>
      <vt:lpstr>Horizonte 2020</vt:lpstr>
      <vt:lpstr>¿Por qué fibra de cáñamo y esparto?</vt:lpstr>
      <vt:lpstr>Posibilidades futuras</vt:lpstr>
      <vt:lpstr>Posibilidades futuras</vt:lpstr>
      <vt:lpstr>¿Cómo conseguirlo?</vt:lpstr>
      <vt:lpstr>¿Cuáles serán los resultados?</vt:lpstr>
      <vt:lpstr>Objetivos concretos</vt:lpstr>
      <vt:lpstr>Objetivos concretos</vt:lpstr>
      <vt:lpstr>Objetivos. Creación de industria</vt:lpstr>
      <vt:lpstr>Objetivos. Creación de industria</vt:lpstr>
      <vt:lpstr>Objetivos. Creación de industria</vt:lpstr>
      <vt:lpstr>Objetivos. Creación de industria</vt:lpstr>
      <vt:lpstr>Objetivos. Creación de industria</vt:lpstr>
      <vt:lpstr>Líneas de trabajo del proyecto</vt:lpstr>
      <vt:lpstr>Innovación en el estadio de la agricultura</vt:lpstr>
      <vt:lpstr>Nano-fibras y whiskers</vt:lpstr>
      <vt:lpstr>Nano-fibras y whiskers</vt:lpstr>
      <vt:lpstr>Composites de matriz cementítica</vt:lpstr>
      <vt:lpstr>Aplicación a la construcción modular</vt:lpstr>
      <vt:lpstr>Composites termoestables</vt:lpstr>
      <vt:lpstr>Termoplásticos inyectados</vt:lpstr>
      <vt:lpstr>Tareas adicionales</vt:lpstr>
      <vt:lpstr>Ventajas medioambientales</vt:lpstr>
      <vt:lpstr>Interés del proyecto.</vt:lpstr>
      <vt:lpstr>Interés del proyecto.</vt:lpstr>
      <vt:lpstr>Interés del proyecto</vt:lpstr>
      <vt:lpstr>Algunos datos de interés</vt:lpstr>
      <vt:lpstr>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313</cp:revision>
  <dcterms:created xsi:type="dcterms:W3CDTF">2013-11-13T07:33:44Z</dcterms:created>
  <dcterms:modified xsi:type="dcterms:W3CDTF">2014-11-05T12:14:01Z</dcterms:modified>
</cp:coreProperties>
</file>